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6" r:id="rId1"/>
  </p:sldMasterIdLst>
  <p:notesMasterIdLst>
    <p:notesMasterId r:id="rId25"/>
  </p:notesMasterIdLst>
  <p:sldIdLst>
    <p:sldId id="256" r:id="rId2"/>
    <p:sldId id="260" r:id="rId3"/>
    <p:sldId id="257" r:id="rId4"/>
    <p:sldId id="258" r:id="rId5"/>
    <p:sldId id="272" r:id="rId6"/>
    <p:sldId id="261" r:id="rId7"/>
    <p:sldId id="259" r:id="rId8"/>
    <p:sldId id="273" r:id="rId9"/>
    <p:sldId id="274" r:id="rId10"/>
    <p:sldId id="267" r:id="rId11"/>
    <p:sldId id="266" r:id="rId12"/>
    <p:sldId id="262" r:id="rId13"/>
    <p:sldId id="275" r:id="rId14"/>
    <p:sldId id="263" r:id="rId15"/>
    <p:sldId id="279" r:id="rId16"/>
    <p:sldId id="265" r:id="rId17"/>
    <p:sldId id="268" r:id="rId18"/>
    <p:sldId id="280" r:id="rId19"/>
    <p:sldId id="269" r:id="rId20"/>
    <p:sldId id="278" r:id="rId21"/>
    <p:sldId id="264" r:id="rId22"/>
    <p:sldId id="277" r:id="rId23"/>
    <p:sldId id="281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18"/>
    <p:restoredTop sz="94681"/>
  </p:normalViewPr>
  <p:slideViewPr>
    <p:cSldViewPr snapToGrid="0" snapToObjects="1">
      <p:cViewPr varScale="1">
        <p:scale>
          <a:sx n="76" d="100"/>
          <a:sy n="76" d="100"/>
        </p:scale>
        <p:origin x="200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9C564-659B-8840-BE22-62822DEDD34E}" type="datetimeFigureOut">
              <a:rPr lang="en-US" smtClean="0"/>
              <a:t>6/26/18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3A0693-068B-4C49-85B6-29F1993E5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8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82762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C9D9B-DEAB-A04A-8771-CF63097AE72E}" type="datetime1">
              <a:rPr lang="en-US" smtClean="0"/>
              <a:t>6/26/18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972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C30A7-5CCB-A84D-AC20-6610A5B77A47}" type="datetime1">
              <a:rPr lang="en-US" smtClean="0"/>
              <a:t>6/26/18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346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FCCD67E4-2DD4-1941-9C43-46355FA51E40}" type="datetime1">
              <a:rPr lang="en-US" smtClean="0"/>
              <a:t>6/26/18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/>
              <a:t>@DrFitzPhD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721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620A7-80F1-7243-8DF4-C4C14BCE0329}" type="datetime1">
              <a:rPr lang="en-US" smtClean="0"/>
              <a:t>6/26/18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887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AF482-BA51-4B4F-A032-9A044713228C}" type="datetime1">
              <a:rPr lang="en-US" smtClean="0"/>
              <a:t>6/26/18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540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EF5E-26DA-EE4B-AB13-D6D080A7B007}" type="datetime1">
              <a:rPr lang="en-US" smtClean="0"/>
              <a:t>6/26/18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2113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947D6-EEE9-8544-82BD-1E8741C38B7E}" type="datetime1">
              <a:rPr lang="en-US" smtClean="0"/>
              <a:t>6/26/18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524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565EC-97CB-8945-9F9C-FC54E2E66323}" type="datetime1">
              <a:rPr lang="en-US" smtClean="0"/>
              <a:t>6/26/18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503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DA80A577-0F1A-0943-9510-6E35D0EAEBDD}" type="datetime1">
              <a:rPr lang="en-US" smtClean="0"/>
              <a:t>6/26/18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373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E0C49-488E-914D-8F74-5CC41AD30AEF}" type="datetime1">
              <a:rPr lang="en-US" smtClean="0"/>
              <a:t>6/26/18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224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195C0-2867-484D-8CCE-BD8A2667E250}" type="datetime1">
              <a:rPr lang="en-US" smtClean="0"/>
              <a:t>6/26/18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224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6CF5F1B-3544-A94E-8693-208DA3B8AB31}" type="datetime1">
              <a:rPr lang="en-US" smtClean="0"/>
              <a:t>6/26/18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/>
              <a:t>@DrFitzPhD</a:t>
            </a:r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Rebekah.Fitzsimmons@lmc.gatech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jiba.com/book_reviews/did-this-book-buy-its-way-onto-the-new-york-times-bestseller-list.php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hyperlink" Target="https://twitter.com/stampepk/status/900749007609372674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s://twitter.com/stampepk/status/90074923392982630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twitter.com/stampepk/status/900795797800976384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hyperlink" Target="https://www.publishersweekly.com/pw/by-topic/childrens/childrens-book-news/article/74592-the-ya-book-that-has-the-ya-community-crying-foul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karenviars" TargetMode="Externa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outledge.com/Prizing-Childrens-Literature-The-Cultural-Politics-of-Childrens/Kidd-Thomas-Jr/p/book/9781138650541" TargetMode="External"/><Relationship Id="rId3" Type="http://schemas.openxmlformats.org/officeDocument/2006/relationships/hyperlink" Target="https://www.politico.com/blogs/media/2015/07/ny-times-keeps-cruz-off-bestseller-list-210254" TargetMode="External"/><Relationship Id="rId7" Type="http://schemas.openxmlformats.org/officeDocument/2006/relationships/hyperlink" Target="https://www.huffingtonpost.com/entry/lani-sarem-book-of-mortals-ya-best-seller-list_us_59a04ee8e4b06d67e33750f0" TargetMode="External"/><Relationship Id="rId2" Type="http://schemas.openxmlformats.org/officeDocument/2006/relationships/hyperlink" Target="https://www.forbes.com/sites/jeffbercovici/2013/02/22/heres-how-you-buy-your-way-onto-the-new-york-times-bestsellers-list/#62442f363a7b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ajiba.com/book_reviews/did-this-book-buy-its-way-onto-the-new-york-times-bestseller-list.php" TargetMode="External"/><Relationship Id="rId5" Type="http://schemas.openxmlformats.org/officeDocument/2006/relationships/hyperlink" Target="https://www.publishersweekly.com/pw/by-topic/childrens/childrens-book-news/article/74592-the-ya-book-that-has-the-ya-community-crying-foul.html" TargetMode="External"/><Relationship Id="rId10" Type="http://schemas.openxmlformats.org/officeDocument/2006/relationships/hyperlink" Target="https://www.avclub.com/delve-into-the-mystery-of-whether-this-ya-novel-is-buyi-1798412479" TargetMode="External"/><Relationship Id="rId4" Type="http://schemas.openxmlformats.org/officeDocument/2006/relationships/hyperlink" Target="https://www.bustle.com/p/how-ya-twitter-is-trying-to-dismantle-white-supremacy-one-book-at-a-time-76946" TargetMode="External"/><Relationship Id="rId9" Type="http://schemas.openxmlformats.org/officeDocument/2006/relationships/hyperlink" Target="http://www.slate.com/articles/arts/books/2014/06/against_ya_adults_should_be_embarrassed_to_read_children_s_books.html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pd.com/wps/portal/npd/us/home/" TargetMode="External"/><Relationship Id="rId13" Type="http://schemas.openxmlformats.org/officeDocument/2006/relationships/hyperlink" Target="https://lithub.com/8-notable-attempts-to-hack-the-new-york-times-bestseller-list/" TargetMode="External"/><Relationship Id="rId3" Type="http://schemas.openxmlformats.org/officeDocument/2006/relationships/hyperlink" Target="http://www.statelibraryofiowa.org/ld/k-p/librarians/cake" TargetMode="External"/><Relationship Id="rId7" Type="http://schemas.openxmlformats.org/officeDocument/2006/relationships/hyperlink" Target="https://www.npd.com/" TargetMode="External"/><Relationship Id="rId12" Type="http://schemas.openxmlformats.org/officeDocument/2006/relationships/hyperlink" Target="http://www.vulture.com/2017/09/handbook-for-mortals-lani-sarem-23-hour-new-york-times-bestseller.html" TargetMode="External"/><Relationship Id="rId2" Type="http://schemas.openxmlformats.org/officeDocument/2006/relationships/hyperlink" Target="https://www.themarysue.com/handbook-for-mortals-hate-u-giv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ublishersweekly.com/pw/by-topic/industry-news/publisher-news/article/68405-publishing-industry-salary-survey-2015-a-younger-workforce-still-predominantly-white.html" TargetMode="External"/><Relationship Id="rId11" Type="http://schemas.openxmlformats.org/officeDocument/2006/relationships/hyperlink" Target="http://www.vulture.com/2017/08/the-toxic-drama-of-ya-twitter.html" TargetMode="External"/><Relationship Id="rId5" Type="http://schemas.openxmlformats.org/officeDocument/2006/relationships/hyperlink" Target="https://www.salon.com/2012/03/18/the_making_of_a_blockbuster/" TargetMode="External"/><Relationship Id="rId10" Type="http://schemas.openxmlformats.org/officeDocument/2006/relationships/hyperlink" Target="https://www.wsj.com/articles/SB937442449150651305" TargetMode="External"/><Relationship Id="rId4" Type="http://schemas.openxmlformats.org/officeDocument/2006/relationships/hyperlink" Target="http://www.jstor.org/stable/30227320" TargetMode="External"/><Relationship Id="rId9" Type="http://schemas.openxmlformats.org/officeDocument/2006/relationships/hyperlink" Target="https://www.salon.com/2014/03/24/the_conservative_book_industry_isnt_dead_its_just_embarrassing/" TargetMode="External"/><Relationship Id="rId14" Type="http://schemas.openxmlformats.org/officeDocument/2006/relationships/hyperlink" Target="http://jennytrout.com/?p=1157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5C379-808A-0741-B8C1-CC0704C5E3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000" i="1" dirty="0"/>
              <a:t>The Handbook for Mortals </a:t>
            </a:r>
            <a:r>
              <a:rPr lang="en-US" sz="6000" dirty="0"/>
              <a:t>and the Muddy Waters of YA Best Seller Status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377FB3-33B4-3C48-98CE-98B1376AC8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7" y="4548143"/>
            <a:ext cx="10126887" cy="2104448"/>
          </a:xfrm>
        </p:spPr>
        <p:txBody>
          <a:bodyPr>
            <a:normAutofit/>
          </a:bodyPr>
          <a:lstStyle/>
          <a:p>
            <a:r>
              <a:rPr lang="en-US" dirty="0"/>
              <a:t>Dr. Rebekah Fitzsimmons</a:t>
            </a:r>
          </a:p>
          <a:p>
            <a:r>
              <a:rPr lang="en-US" dirty="0"/>
              <a:t>Georgia Institute of Technology </a:t>
            </a:r>
          </a:p>
          <a:p>
            <a:r>
              <a:rPr lang="en-US" dirty="0"/>
              <a:t>@</a:t>
            </a:r>
            <a:r>
              <a:rPr lang="en-US" dirty="0" err="1"/>
              <a:t>DrFitzPhD</a:t>
            </a:r>
            <a:endParaRPr lang="en-US" dirty="0"/>
          </a:p>
          <a:p>
            <a:r>
              <a:rPr lang="en-US" dirty="0">
                <a:hlinkClick r:id="rId2"/>
              </a:rPr>
              <a:t>Rebekah.Fitzsimmons@lmc.gatech.edu</a:t>
            </a:r>
            <a:endParaRPr lang="en-US" dirty="0"/>
          </a:p>
          <a:p>
            <a:r>
              <a:rPr lang="en-US" dirty="0"/>
              <a:t>Slide deck and text version  @ </a:t>
            </a:r>
            <a:r>
              <a:rPr lang="en-US" dirty="0" err="1"/>
              <a:t>rebekahfitzsimmons.wordpress.com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94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D95B08-307E-034F-BF45-32E81B88F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Shenanigans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F572DE-C20D-7B4F-9CE8-C7B59569F1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 more complete version see: </a:t>
            </a:r>
            <a:r>
              <a:rPr lang="en-US" dirty="0">
                <a:hlinkClick r:id="rId2"/>
              </a:rPr>
              <a:t>“Did This Book Buy Its Way Onto the Best Seller List?” by Kaylee Donaldson</a:t>
            </a:r>
            <a:r>
              <a:rPr lang="en-US" dirty="0"/>
              <a:t> @ </a:t>
            </a:r>
            <a:r>
              <a:rPr lang="en-US" dirty="0" err="1"/>
              <a:t>Pajiba.com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AC9B06-CE61-EE44-9575-5BAE6599C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C029AD-20B4-0843-9B0A-3A49741C8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105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56AFD-1CCB-4D48-8164-749F69E96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30" y="484632"/>
            <a:ext cx="10933044" cy="734568"/>
          </a:xfrm>
        </p:spPr>
        <p:txBody>
          <a:bodyPr>
            <a:normAutofit fontScale="90000"/>
          </a:bodyPr>
          <a:lstStyle/>
          <a:p>
            <a:r>
              <a:rPr lang="en-US" dirty="0"/>
              <a:t>8:00am, Aug. 24, 2017: Advanced Copy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8DB8314-9142-7646-B876-C06668A3B4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4715" y="1364974"/>
            <a:ext cx="9576294" cy="5376406"/>
          </a:xfrm>
          <a:solidFill>
            <a:schemeClr val="accent4"/>
          </a:solidFill>
          <a:ln>
            <a:solidFill>
              <a:schemeClr val="accent4"/>
            </a:solidFill>
          </a:ln>
        </p:spPr>
      </p:pic>
      <p:sp>
        <p:nvSpPr>
          <p:cNvPr id="6" name="Donut 5">
            <a:extLst>
              <a:ext uri="{FF2B5EF4-FFF2-40B4-BE49-F238E27FC236}">
                <a16:creationId xmlns:a16="http://schemas.microsoft.com/office/drawing/2014/main" id="{F833614A-2F87-FA4D-8D74-1D9C7113DEE2}"/>
              </a:ext>
            </a:extLst>
          </p:cNvPr>
          <p:cNvSpPr/>
          <p:nvPr/>
        </p:nvSpPr>
        <p:spPr>
          <a:xfrm>
            <a:off x="9077739" y="1789043"/>
            <a:ext cx="1643270" cy="689114"/>
          </a:xfrm>
          <a:prstGeom prst="donut">
            <a:avLst>
              <a:gd name="adj" fmla="val 5753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3CC7C1-DB32-334C-90AC-AE67F0E36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AE0665-FC51-D64B-9D4F-6D487246E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223" y="6272784"/>
            <a:ext cx="1177986" cy="365125"/>
          </a:xfrm>
        </p:spPr>
        <p:txBody>
          <a:bodyPr/>
          <a:lstStyle/>
          <a:p>
            <a:r>
              <a:rPr lang="en-US" dirty="0"/>
              <a:t>@</a:t>
            </a:r>
            <a:r>
              <a:rPr lang="en-US" dirty="0" err="1"/>
              <a:t>DrFitzPhD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778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E364EF0-F079-2B48-A2FA-4B649B429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4278" y="223378"/>
            <a:ext cx="6383970" cy="893594"/>
          </a:xfrm>
        </p:spPr>
        <p:txBody>
          <a:bodyPr>
            <a:normAutofit/>
          </a:bodyPr>
          <a:lstStyle/>
          <a:p>
            <a:r>
              <a:rPr lang="en-US" dirty="0"/>
              <a:t>It Begins . . .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7103BC5-8434-A148-85D8-8C86ED98BE4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69848" y="241600"/>
            <a:ext cx="3428273" cy="6489231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6930D68-B12F-E14A-8469-BE32F9E87B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72392" y="1288328"/>
            <a:ext cx="5750982" cy="6464194"/>
          </a:xfr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03EEE0-B5F4-414A-9FBE-E6558C4DDCB1}"/>
              </a:ext>
            </a:extLst>
          </p:cNvPr>
          <p:cNvCxnSpPr>
            <a:cxnSpLocks/>
          </p:cNvCxnSpPr>
          <p:nvPr/>
        </p:nvCxnSpPr>
        <p:spPr>
          <a:xfrm>
            <a:off x="4386470" y="2305878"/>
            <a:ext cx="1285922" cy="3591339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665E3CE-41AC-7E48-98FF-BF3504650FA2}"/>
              </a:ext>
            </a:extLst>
          </p:cNvPr>
          <p:cNvCxnSpPr>
            <a:cxnSpLocks/>
          </p:cNvCxnSpPr>
          <p:nvPr/>
        </p:nvCxnSpPr>
        <p:spPr>
          <a:xfrm flipV="1">
            <a:off x="4372136" y="1444487"/>
            <a:ext cx="1538334" cy="921833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24760264-B113-EE42-BD90-03B9F5962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48497A5-9379-B94D-96EC-5AF8523F4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778" y="6290542"/>
            <a:ext cx="1085221" cy="365125"/>
          </a:xfrm>
        </p:spPr>
        <p:txBody>
          <a:bodyPr/>
          <a:lstStyle/>
          <a:p>
            <a:r>
              <a:rPr lang="en-US" dirty="0"/>
              <a:t>@</a:t>
            </a:r>
            <a:r>
              <a:rPr lang="en-US" dirty="0" err="1"/>
              <a:t>DrFitzPhD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850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38250-5E57-CB4B-8556-9F1D74DFD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YA Twitter Investigates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C24FFEB-A869-D742-87F0-BCEC3F49985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50543" y="1747190"/>
            <a:ext cx="3764626" cy="3978275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81F3748-797C-CD43-822F-1ECBB404BB0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378492" y="1814131"/>
            <a:ext cx="4754562" cy="3084805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36330-6E76-CF44-9A31-F58357BC5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FE6B29D-445D-7A4C-B7E0-C4B2973E6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42" y="99395"/>
            <a:ext cx="6438900" cy="65659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21F56-5137-6D4B-BD18-B65703CFE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18BDE58-D978-4A4C-8FB5-094D8A55E9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9608" y="1747190"/>
            <a:ext cx="6451600" cy="3987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6020208-ED22-6B4E-B158-D599A26536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3258" y="718274"/>
            <a:ext cx="6464300" cy="54991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F69B29AC-F931-3E41-8705-D0E1989FDB11}"/>
              </a:ext>
            </a:extLst>
          </p:cNvPr>
          <p:cNvGrpSpPr/>
          <p:nvPr/>
        </p:nvGrpSpPr>
        <p:grpSpPr>
          <a:xfrm>
            <a:off x="2857500" y="1092200"/>
            <a:ext cx="6477000" cy="4673600"/>
            <a:chOff x="2857500" y="1092200"/>
            <a:chExt cx="6477000" cy="46736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89E92AE-BA89-9240-B27B-A363B889E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57500" y="1092200"/>
              <a:ext cx="6477000" cy="46736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BA55BD4-2691-A24F-AB33-538691924E4C}"/>
                </a:ext>
              </a:extLst>
            </p:cNvPr>
            <p:cNvSpPr txBox="1"/>
            <p:nvPr/>
          </p:nvSpPr>
          <p:spPr>
            <a:xfrm>
              <a:off x="5499607" y="1306286"/>
              <a:ext cx="21764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4"/>
                  </a:solidFill>
                </a:rPr>
                <a:t>Spike from Buffy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300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E965BEE-0C44-DC44-886A-05EE7740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26116"/>
          </a:xfrm>
        </p:spPr>
        <p:txBody>
          <a:bodyPr/>
          <a:lstStyle/>
          <a:p>
            <a:r>
              <a:rPr lang="en-US" dirty="0"/>
              <a:t>Red Flags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AFBA840-2134-194D-BB53-DE9030367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510748"/>
            <a:ext cx="10058400" cy="4661452"/>
          </a:xfrm>
        </p:spPr>
        <p:txBody>
          <a:bodyPr>
            <a:normAutofit lnSpcReduction="10000"/>
          </a:bodyPr>
          <a:lstStyle/>
          <a:p>
            <a:pPr>
              <a:buFont typeface="Apple Color Emoji" pitchFamily="2" charset="0"/>
              <a:buChar char="🚩"/>
            </a:pPr>
            <a:r>
              <a:rPr lang="en-US" sz="2400" dirty="0"/>
              <a:t>Publisher, </a:t>
            </a:r>
            <a:r>
              <a:rPr lang="en-US" sz="2400" dirty="0" err="1"/>
              <a:t>GeekNation</a:t>
            </a:r>
            <a:r>
              <a:rPr lang="en-US" sz="2400" dirty="0"/>
              <a:t>, announced </a:t>
            </a:r>
            <a:r>
              <a:rPr lang="en-US" sz="2400" i="1" dirty="0"/>
              <a:t>Handbook for Mortals </a:t>
            </a:r>
            <a:r>
              <a:rPr lang="en-US" sz="2400" dirty="0"/>
              <a:t>1 month prior</a:t>
            </a:r>
          </a:p>
          <a:p>
            <a:pPr>
              <a:buFont typeface="Apple Color Emoji" pitchFamily="2" charset="0"/>
              <a:buChar char="🚩"/>
            </a:pPr>
            <a:r>
              <a:rPr lang="en-US" sz="2400" dirty="0"/>
              <a:t>Debut author, </a:t>
            </a:r>
            <a:r>
              <a:rPr lang="en-US" sz="2400" dirty="0" err="1"/>
              <a:t>Lani</a:t>
            </a:r>
            <a:r>
              <a:rPr lang="en-US" sz="2400" dirty="0"/>
              <a:t> </a:t>
            </a:r>
            <a:r>
              <a:rPr lang="en-US" sz="2400" dirty="0" err="1"/>
              <a:t>Sarem</a:t>
            </a:r>
            <a:r>
              <a:rPr lang="en-US" sz="2400" dirty="0"/>
              <a:t>, unknown in YA community</a:t>
            </a:r>
          </a:p>
          <a:p>
            <a:pPr>
              <a:buFont typeface="Apple Color Emoji" pitchFamily="2" charset="0"/>
              <a:buChar char="🚩"/>
            </a:pPr>
            <a:r>
              <a:rPr lang="en-US" sz="2400" dirty="0"/>
              <a:t>Virtually no publicity campaign, touring, word-of-mouth coverage</a:t>
            </a:r>
          </a:p>
          <a:p>
            <a:pPr lvl="1">
              <a:buFont typeface="Apple Color Emoji" pitchFamily="2" charset="0"/>
              <a:buChar char="🚩"/>
            </a:pPr>
            <a:r>
              <a:rPr lang="en-US" sz="2200" dirty="0"/>
              <a:t>9 Goodreads reviews, all 5 stars, duplicates</a:t>
            </a:r>
          </a:p>
          <a:p>
            <a:pPr lvl="1">
              <a:buFont typeface="Apple Color Emoji" pitchFamily="2" charset="0"/>
              <a:buChar char="🚩"/>
            </a:pPr>
            <a:r>
              <a:rPr lang="en-US" sz="2200" dirty="0"/>
              <a:t>11 Amazon reviews, deemed unreliable by </a:t>
            </a:r>
            <a:r>
              <a:rPr lang="en-US" sz="2200" dirty="0" err="1"/>
              <a:t>Fakespot.com</a:t>
            </a:r>
            <a:endParaRPr lang="en-US" sz="2200" dirty="0"/>
          </a:p>
          <a:p>
            <a:pPr>
              <a:buFont typeface="Apple Color Emoji" pitchFamily="2" charset="0"/>
              <a:buChar char="🚩"/>
            </a:pPr>
            <a:r>
              <a:rPr lang="en-US" sz="2400" dirty="0"/>
              <a:t>No ARCs made available to children’s lit/YA community</a:t>
            </a:r>
          </a:p>
          <a:p>
            <a:pPr>
              <a:buFont typeface="Apple Color Emoji" pitchFamily="2" charset="0"/>
              <a:buChar char="🚩"/>
            </a:pPr>
            <a:r>
              <a:rPr lang="en-US" sz="2400" dirty="0"/>
              <a:t>Out of stock on Amazon, </a:t>
            </a:r>
            <a:r>
              <a:rPr lang="en-US" sz="2400" dirty="0" err="1"/>
              <a:t>B&amp;N.com</a:t>
            </a:r>
            <a:r>
              <a:rPr lang="en-US" sz="2400" dirty="0"/>
              <a:t> and local branches of large bookstores</a:t>
            </a:r>
          </a:p>
          <a:p>
            <a:pPr>
              <a:buFont typeface="Apple Color Emoji" pitchFamily="2" charset="0"/>
              <a:buChar char="🚩"/>
            </a:pPr>
            <a:r>
              <a:rPr lang="en-US" sz="2400" dirty="0"/>
              <a:t>Sold 18,000 copies in its first week (most YA bestsellers average 5,000)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027999-D18C-D444-B694-B3D910285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DA5DE80-A945-B94E-9F5E-7438C8363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7A2A3A2-A124-A54F-8CD2-D8BCB003F610}"/>
              </a:ext>
            </a:extLst>
          </p:cNvPr>
          <p:cNvGrpSpPr/>
          <p:nvPr/>
        </p:nvGrpSpPr>
        <p:grpSpPr>
          <a:xfrm>
            <a:off x="2061029" y="84709"/>
            <a:ext cx="8432800" cy="6553200"/>
            <a:chOff x="1879600" y="152400"/>
            <a:chExt cx="8432800" cy="65532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E2747B6-2CC3-A145-8267-5BAC994E6542}"/>
                </a:ext>
              </a:extLst>
            </p:cNvPr>
            <p:cNvGrpSpPr/>
            <p:nvPr/>
          </p:nvGrpSpPr>
          <p:grpSpPr>
            <a:xfrm>
              <a:off x="1879600" y="152400"/>
              <a:ext cx="8432800" cy="6553200"/>
              <a:chOff x="1879600" y="152400"/>
              <a:chExt cx="8432800" cy="6553200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735623CF-06AA-F641-A3AB-DF5AA6BB7C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79600" y="152400"/>
                <a:ext cx="8432800" cy="6553200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0BCFAFF-A4E4-774C-98AB-D0A5A2B90276}"/>
                  </a:ext>
                </a:extLst>
              </p:cNvPr>
              <p:cNvSpPr txBox="1"/>
              <p:nvPr/>
            </p:nvSpPr>
            <p:spPr>
              <a:xfrm>
                <a:off x="2279374" y="5897217"/>
                <a:ext cx="135172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6/26/18 @ 11:00am</a:t>
                </a:r>
              </a:p>
            </p:txBody>
          </p:sp>
        </p:grpSp>
        <p:sp>
          <p:nvSpPr>
            <p:cNvPr id="11" name="Donut 10">
              <a:extLst>
                <a:ext uri="{FF2B5EF4-FFF2-40B4-BE49-F238E27FC236}">
                  <a16:creationId xmlns:a16="http://schemas.microsoft.com/office/drawing/2014/main" id="{C7F872D4-2A74-6344-87C1-46B39C1A37AD}"/>
                </a:ext>
              </a:extLst>
            </p:cNvPr>
            <p:cNvSpPr/>
            <p:nvPr/>
          </p:nvSpPr>
          <p:spPr>
            <a:xfrm>
              <a:off x="6736702" y="765110"/>
              <a:ext cx="2630684" cy="846222"/>
            </a:xfrm>
            <a:prstGeom prst="donut">
              <a:avLst>
                <a:gd name="adj" fmla="val 9299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414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96E15-AB4B-284F-B670-786E57FB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540267"/>
          </a:xfrm>
        </p:spPr>
        <p:txBody>
          <a:bodyPr>
            <a:normAutofit fontScale="90000"/>
          </a:bodyPr>
          <a:lstStyle/>
          <a:p>
            <a:r>
              <a:rPr lang="en-US" dirty="0"/>
              <a:t>By the numbers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00670B-6B8B-2B47-8767-FF32A38BC7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9692" y="1024899"/>
            <a:ext cx="9253595" cy="5743610"/>
          </a:xfr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3D13A0-F2AC-1A40-827E-70170EC6A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F19A0F-4916-BA4A-B73D-60C4D69B0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541" y="6303794"/>
            <a:ext cx="1138229" cy="365125"/>
          </a:xfrm>
        </p:spPr>
        <p:txBody>
          <a:bodyPr/>
          <a:lstStyle/>
          <a:p>
            <a:r>
              <a:rPr lang="en-US" dirty="0"/>
              <a:t>@</a:t>
            </a:r>
            <a:r>
              <a:rPr lang="en-US" dirty="0" err="1"/>
              <a:t>DrFitzPhD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195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F1EF1-E821-0148-926F-676E492EB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672364"/>
          </a:xfrm>
        </p:spPr>
        <p:txBody>
          <a:bodyPr>
            <a:normAutofit fontScale="90000"/>
          </a:bodyPr>
          <a:lstStyle/>
          <a:p>
            <a:r>
              <a:rPr lang="en-US" dirty="0"/>
              <a:t>The Plot Thickens</a:t>
            </a:r>
          </a:p>
        </p:txBody>
      </p:sp>
      <p:pic>
        <p:nvPicPr>
          <p:cNvPr id="9" name="Content Placeholder 8">
            <a:hlinkClick r:id="rId2"/>
            <a:extLst>
              <a:ext uri="{FF2B5EF4-FFF2-40B4-BE49-F238E27FC236}">
                <a16:creationId xmlns:a16="http://schemas.microsoft.com/office/drawing/2014/main" id="{691D6705-D0A5-CB4B-8DB6-3784BDF696F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088136" y="1257580"/>
            <a:ext cx="4200358" cy="4714012"/>
          </a:xfrm>
        </p:spPr>
      </p:pic>
      <p:pic>
        <p:nvPicPr>
          <p:cNvPr id="11" name="Content Placeholder 10">
            <a:hlinkClick r:id="rId4"/>
            <a:extLst>
              <a:ext uri="{FF2B5EF4-FFF2-40B4-BE49-F238E27FC236}">
                <a16:creationId xmlns:a16="http://schemas.microsoft.com/office/drawing/2014/main" id="{7625DB5E-AAB0-3F49-BD8F-9AFAD8CEAC3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7116916" y="1257580"/>
            <a:ext cx="5075084" cy="4714012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0CA289-1CDC-F44B-BE24-27C08FA90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FFF088-1A41-AF40-8EAF-47517CD73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DE61CC3-1608-CB41-933F-52AEB268EE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628" y="1948698"/>
            <a:ext cx="5698420" cy="2782327"/>
          </a:xfrm>
          <a:prstGeom prst="rect">
            <a:avLst/>
          </a:prstGeom>
          <a:ln w="50800">
            <a:solidFill>
              <a:schemeClr val="accent4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03B4E6E-D5C3-7143-83DA-B07BEDEE53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4827" y="1156995"/>
            <a:ext cx="4962363" cy="4502437"/>
          </a:xfrm>
          <a:prstGeom prst="rect">
            <a:avLst/>
          </a:prstGeom>
          <a:ln w="50800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256229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9C100-E498-F84C-B9CE-C0CED6E4A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1113888" cy="365125"/>
          </a:xfrm>
        </p:spPr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DD06B-5547-2149-B338-E47844F6C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</a:t>
            </a:fld>
            <a:endParaRPr lang="en-US" dirty="0"/>
          </a:p>
        </p:txBody>
      </p:sp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44939712-B4AD-FB46-A592-B5C4DC9CE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38" y="370145"/>
            <a:ext cx="6920279" cy="4714012"/>
          </a:xfrm>
          <a:prstGeom prst="rect">
            <a:avLst/>
          </a:prstGeom>
        </p:spPr>
      </p:pic>
      <p:pic>
        <p:nvPicPr>
          <p:cNvPr id="11" name="Picture 10">
            <a:hlinkClick r:id="rId4"/>
            <a:extLst>
              <a:ext uri="{FF2B5EF4-FFF2-40B4-BE49-F238E27FC236}">
                <a16:creationId xmlns:a16="http://schemas.microsoft.com/office/drawing/2014/main" id="{D8CDE3AD-A4C6-E84C-BF19-667EE370E2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738" y="2758787"/>
            <a:ext cx="11646366" cy="2970214"/>
          </a:xfrm>
          <a:prstGeom prst="rect">
            <a:avLst/>
          </a:prstGeom>
          <a:ln w="63500" cmpd="sng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6764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9108F-775A-1D41-931A-F3AC99426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NYTimes</a:t>
            </a:r>
            <a:r>
              <a:rPr lang="en-US" dirty="0"/>
              <a:t> Takes Notice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6488B09-2220-BA45-B621-211CC6CCA00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78846" y="1810139"/>
            <a:ext cx="5089070" cy="4362061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D1AC4F-B134-7F42-9386-C88CC47EFE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a statement, a </a:t>
            </a:r>
            <a:r>
              <a:rPr lang="en-US" i="1" dirty="0"/>
              <a:t>New York Times</a:t>
            </a:r>
            <a:r>
              <a:rPr lang="en-US" dirty="0"/>
              <a:t> spokesperson told [</a:t>
            </a:r>
            <a:r>
              <a:rPr lang="en-US" i="1" dirty="0"/>
              <a:t>Publishers Weekly</a:t>
            </a:r>
            <a:r>
              <a:rPr lang="en-US" dirty="0"/>
              <a:t>]: </a:t>
            </a:r>
          </a:p>
          <a:p>
            <a:pPr marL="0" indent="0">
              <a:buNone/>
            </a:pPr>
            <a:r>
              <a:rPr lang="en-US" dirty="0"/>
              <a:t>"After investigating the inconsistencies in the most recent reporting cycle, we've decided that the sales for </a:t>
            </a:r>
            <a:r>
              <a:rPr lang="en-US" i="1" dirty="0"/>
              <a:t>Handbook for Mortals</a:t>
            </a:r>
            <a:r>
              <a:rPr lang="en-US" dirty="0"/>
              <a:t> do not meet our criteria for inclusion. We'll be issuing an updated Young Adult Hardcover list for September 3 which will not include that title."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5E28D-4BEF-CC4A-A7AF-B621F092B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3C3B25-5CAE-A14A-9D25-E64CC829F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584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F4CB8F7-EEB4-6D4E-93C9-19FCC4AD7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672364"/>
          </a:xfrm>
        </p:spPr>
        <p:txBody>
          <a:bodyPr>
            <a:noAutofit/>
          </a:bodyPr>
          <a:lstStyle/>
          <a:p>
            <a:r>
              <a:rPr lang="en-US" sz="4000" dirty="0"/>
              <a:t>6:00pm, Aug. 24, 2017: Revised List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448614A-5A3A-9F4E-97CC-AEF28603EC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385" r="11093"/>
          <a:stretch/>
        </p:blipFill>
        <p:spPr>
          <a:xfrm>
            <a:off x="2127377" y="1269200"/>
            <a:ext cx="8490858" cy="5588800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0E090-C7BD-CF46-B4C7-72AFF7A20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  <p:sp>
        <p:nvSpPr>
          <p:cNvPr id="12" name="Donut 11">
            <a:extLst>
              <a:ext uri="{FF2B5EF4-FFF2-40B4-BE49-F238E27FC236}">
                <a16:creationId xmlns:a16="http://schemas.microsoft.com/office/drawing/2014/main" id="{E31D2710-5619-7941-BD0C-789B9E700F2A}"/>
              </a:ext>
            </a:extLst>
          </p:cNvPr>
          <p:cNvSpPr/>
          <p:nvPr/>
        </p:nvSpPr>
        <p:spPr>
          <a:xfrm>
            <a:off x="8974965" y="1626516"/>
            <a:ext cx="1643270" cy="689114"/>
          </a:xfrm>
          <a:prstGeom prst="donut">
            <a:avLst>
              <a:gd name="adj" fmla="val 5753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C29BE8-37E8-7B46-ADB1-FA439DA50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982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3099F8-EAAE-E24A-A76B-78026823F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wait, there’s more! 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D185C4B-D58A-CB42-BFDA-A2C592566D7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3729" y="1822864"/>
            <a:ext cx="2762151" cy="3978275"/>
          </a:xfr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C8266D23-2936-7743-8012-6AB9875C76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992309" y="1857789"/>
            <a:ext cx="3762630" cy="3978275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B1B536-C388-104A-8285-77987505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12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09F799A-5633-4447-B259-5E84FCBBF4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1368" y="1822864"/>
            <a:ext cx="3479800" cy="40132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A8818B5-16FB-FE4D-8BDC-DF57C7A2E09B}"/>
              </a:ext>
            </a:extLst>
          </p:cNvPr>
          <p:cNvSpPr txBox="1"/>
          <p:nvPr/>
        </p:nvSpPr>
        <p:spPr>
          <a:xfrm>
            <a:off x="344557" y="2955235"/>
            <a:ext cx="3647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Blues Traveler weighs 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6E39B1-0383-1B41-A3A4-12CE95F55870}"/>
              </a:ext>
            </a:extLst>
          </p:cNvPr>
          <p:cNvSpPr txBox="1"/>
          <p:nvPr/>
        </p:nvSpPr>
        <p:spPr>
          <a:xfrm>
            <a:off x="4107187" y="3846926"/>
            <a:ext cx="3647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Plagiarized Cover Art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A55470-32D7-E44E-952E-070711EE0543}"/>
              </a:ext>
            </a:extLst>
          </p:cNvPr>
          <p:cNvSpPr txBox="1"/>
          <p:nvPr/>
        </p:nvSpPr>
        <p:spPr>
          <a:xfrm>
            <a:off x="8067392" y="2299863"/>
            <a:ext cx="3647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My Immortal 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fanfic denial</a:t>
            </a:r>
          </a:p>
          <a:p>
            <a:endParaRPr lang="en-US" sz="24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5782F0-91A9-3348-BECB-C4EDA0F03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06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1DFA9-CBD1-7649-82B8-79E76BA60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disclosure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560A3ED-8B3D-094F-AAE8-A6DACE59752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34481" y="1576783"/>
            <a:ext cx="5951390" cy="5514482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318574A-1EF0-984C-80E7-B1412DB8B3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74872" y="1592979"/>
            <a:ext cx="4436256" cy="5180803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8110DE-6E53-5E47-B330-66FCECC60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13</a:t>
            </a:fld>
            <a:endParaRPr lang="en-US" dirty="0"/>
          </a:p>
        </p:txBody>
      </p:sp>
      <p:sp>
        <p:nvSpPr>
          <p:cNvPr id="11" name="Left Arrow 10">
            <a:extLst>
              <a:ext uri="{FF2B5EF4-FFF2-40B4-BE49-F238E27FC236}">
                <a16:creationId xmlns:a16="http://schemas.microsoft.com/office/drawing/2014/main" id="{B5FA3A67-5ABB-8A49-85DE-0B1879C70CEA}"/>
              </a:ext>
            </a:extLst>
          </p:cNvPr>
          <p:cNvSpPr/>
          <p:nvPr/>
        </p:nvSpPr>
        <p:spPr>
          <a:xfrm>
            <a:off x="3934345" y="5677061"/>
            <a:ext cx="2485115" cy="798383"/>
          </a:xfrm>
          <a:prstGeom prst="lef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842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39D3931-3C51-5943-AA4C-F487782CE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Stakes of Bestseller Status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66C97A9-4769-5144-AF7D-EF3AC1C24D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52142-21DD-5A45-A4B7-225F67936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14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1529DC4-7DF3-204D-AEF5-59440EBC3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509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E4C8E-C551-414D-A8B7-E3495091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YA Twitter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698778-3CF7-E946-8A34-0005C0F5FB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Tweet or not to Tweet . . . 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B1674F-F767-E54D-A12C-4BF408D60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F70FA-272C-CA47-A4DB-52B1FAB0C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832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4886189-8FAA-924F-B01D-2762F116F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“Toxic Twitter” Controversy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C960D6-3E17-E744-811B-51138AA6B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16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4E4EB6-5F0B-D141-BEA6-8D5CB2DF1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C4369927-C811-9646-9454-87B1F12EB7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7611" y="2098833"/>
            <a:ext cx="7814259" cy="4416425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1D9253-E4BE-2042-B7A9-6963AFF2D1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16" r="10754"/>
          <a:stretch/>
        </p:blipFill>
        <p:spPr>
          <a:xfrm>
            <a:off x="5715585" y="1851501"/>
            <a:ext cx="6064899" cy="466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6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3099F8-EAAE-E24A-A76B-78026823F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71157"/>
          </a:xfrm>
        </p:spPr>
        <p:txBody>
          <a:bodyPr/>
          <a:lstStyle/>
          <a:p>
            <a:r>
              <a:rPr lang="en-US" dirty="0" err="1"/>
              <a:t>Sarem</a:t>
            </a:r>
            <a:r>
              <a:rPr lang="en-US" dirty="0"/>
              <a:t> 			vs 			Thomas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B1B536-C388-104A-8285-77987505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17</a:t>
            </a:fld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60A8102-9D92-B94B-A6FD-D6E036AB134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34423" y="2194242"/>
            <a:ext cx="2637028" cy="3978275"/>
          </a:xfrm>
        </p:spPr>
      </p:pic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7C6A2AAE-1757-8C4B-BCA4-457802B481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025542" y="2093976"/>
            <a:ext cx="2797967" cy="4235356"/>
          </a:xfr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47E1F53-7B5A-7443-9A86-AD293C938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350" y="1656056"/>
            <a:ext cx="5259490" cy="5070148"/>
          </a:xfrm>
          <a:prstGeom prst="rect">
            <a:avLst/>
          </a:prstGeom>
        </p:spPr>
      </p:pic>
      <p:sp>
        <p:nvSpPr>
          <p:cNvPr id="23" name="Donut 22">
            <a:extLst>
              <a:ext uri="{FF2B5EF4-FFF2-40B4-BE49-F238E27FC236}">
                <a16:creationId xmlns:a16="http://schemas.microsoft.com/office/drawing/2014/main" id="{D1A29887-D331-B646-918D-58516DA905FD}"/>
              </a:ext>
            </a:extLst>
          </p:cNvPr>
          <p:cNvSpPr/>
          <p:nvPr/>
        </p:nvSpPr>
        <p:spPr>
          <a:xfrm>
            <a:off x="3287350" y="2422204"/>
            <a:ext cx="5259490" cy="1384687"/>
          </a:xfrm>
          <a:prstGeom prst="donut">
            <a:avLst>
              <a:gd name="adj" fmla="val 5753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BBFA3D3-1DC9-3B4E-ACD2-F65845161071}"/>
              </a:ext>
            </a:extLst>
          </p:cNvPr>
          <p:cNvCxnSpPr/>
          <p:nvPr/>
        </p:nvCxnSpPr>
        <p:spPr>
          <a:xfrm flipH="1">
            <a:off x="10263673" y="1007706"/>
            <a:ext cx="1212980" cy="1186536"/>
          </a:xfrm>
          <a:prstGeom prst="straightConnector1">
            <a:avLst/>
          </a:prstGeom>
          <a:ln w="508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0D09E308-AA16-1747-B725-861B850BEE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1406" y="1529235"/>
            <a:ext cx="4571377" cy="5328765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E74F317-B1FC-1D40-90BC-9CA6E80E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881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C3E6F-9E0A-434C-A102-E8C7D58FE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FDB257-B435-E84E-BB56-08A6BAE6E6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Y’all</a:t>
            </a:r>
            <a:r>
              <a:rPr lang="en-US" dirty="0"/>
              <a:t>, I am out of pretty graphics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B558B3-8F12-AA43-9E55-5A4324AD3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D21DEE-6734-CF43-AA0E-6527091E7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998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58CB4B5-BE20-A94F-8E44-11C1B6B91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653143"/>
            <a:ext cx="10058400" cy="5519057"/>
          </a:xfrm>
        </p:spPr>
        <p:txBody>
          <a:bodyPr>
            <a:normAutofit lnSpcReduction="10000"/>
          </a:bodyPr>
          <a:lstStyle/>
          <a:p>
            <a:pPr marL="457200" indent="-457200">
              <a:spcBef>
                <a:spcPts val="3600"/>
              </a:spcBef>
              <a:buFont typeface="+mj-lt"/>
              <a:buAutoNum type="arabicPeriod"/>
            </a:pPr>
            <a:r>
              <a:rPr lang="en-US" sz="4000" dirty="0"/>
              <a:t>Best sellers get film deals</a:t>
            </a:r>
          </a:p>
          <a:p>
            <a:pPr marL="457200" indent="-457200">
              <a:spcBef>
                <a:spcPts val="3600"/>
              </a:spcBef>
              <a:buFont typeface="+mj-lt"/>
              <a:buAutoNum type="arabicPeriod"/>
            </a:pPr>
            <a:r>
              <a:rPr lang="en-US" sz="4000" dirty="0"/>
              <a:t>The YA List is vulnerable</a:t>
            </a:r>
          </a:p>
          <a:p>
            <a:pPr marL="457200" indent="-457200">
              <a:spcBef>
                <a:spcPts val="3600"/>
              </a:spcBef>
              <a:buFont typeface="+mj-lt"/>
              <a:buAutoNum type="arabicPeriod"/>
            </a:pPr>
            <a:r>
              <a:rPr lang="en-US" sz="4000" dirty="0"/>
              <a:t>The “hive mind” is mighty</a:t>
            </a:r>
          </a:p>
          <a:p>
            <a:pPr marL="457200" indent="-457200">
              <a:spcBef>
                <a:spcPts val="3600"/>
              </a:spcBef>
              <a:buFont typeface="+mj-lt"/>
              <a:buAutoNum type="arabicPeriod"/>
            </a:pPr>
            <a:r>
              <a:rPr lang="en-US" sz="4000" dirty="0"/>
              <a:t>Best seller lists are neither objective, nor infallible </a:t>
            </a:r>
          </a:p>
          <a:p>
            <a:pPr marL="457200" indent="-457200">
              <a:spcBef>
                <a:spcPts val="3600"/>
              </a:spcBef>
              <a:buFont typeface="+mj-lt"/>
              <a:buAutoNum type="arabicPeriod"/>
            </a:pPr>
            <a:r>
              <a:rPr lang="en-US" sz="4000" dirty="0"/>
              <a:t>Best seller lists affect what gets read, purchased and made into movies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159FC2-5D37-0B4B-9CF6-DE0C1DEAA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2BEFB-96C6-6A46-99F2-B692B88D9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75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226C91B-84F0-C04B-829E-20EDCDCA5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Special thanks:</a:t>
            </a:r>
            <a:br>
              <a:rPr lang="en-US" sz="4400" dirty="0"/>
            </a:br>
            <a:r>
              <a:rPr lang="en-US" sz="4400" dirty="0"/>
              <a:t>Liz </a:t>
            </a:r>
            <a:r>
              <a:rPr lang="en-US" sz="4400" dirty="0" err="1"/>
              <a:t>Holdsworth</a:t>
            </a:r>
            <a:r>
              <a:rPr lang="en-US" sz="4400" dirty="0"/>
              <a:t> and </a:t>
            </a:r>
            <a:br>
              <a:rPr lang="en-US" sz="4400" dirty="0"/>
            </a:br>
            <a:r>
              <a:rPr lang="en-US" sz="4400" dirty="0"/>
              <a:t>Karen </a:t>
            </a:r>
            <a:r>
              <a:rPr lang="en-US" sz="4400" dirty="0" err="1"/>
              <a:t>Viars</a:t>
            </a:r>
            <a:r>
              <a:rPr lang="en-US" sz="4400" dirty="0"/>
              <a:t> (</a:t>
            </a:r>
            <a:r>
              <a:rPr lang="en-US" sz="4400" dirty="0">
                <a:hlinkClick r:id="rId2"/>
              </a:rPr>
              <a:t>@karenviars</a:t>
            </a:r>
            <a:r>
              <a:rPr lang="en-US" sz="4400" dirty="0"/>
              <a:t>)</a:t>
            </a:r>
            <a:br>
              <a:rPr lang="en-US" sz="4400" dirty="0"/>
            </a:br>
            <a:r>
              <a:rPr lang="en-US" sz="4400" dirty="0"/>
              <a:t>at Georgia Tech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86C34AD-C06C-3F45-BE7C-724E1F34ED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Fabulous co-authors! Librarians extraordinaire!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709545-0CF4-C443-965D-12495104F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713FAD-45FA-5E4C-9359-331AB25B0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444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0A5F3-B3D4-554F-A7D6-ED373BA4D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E0DED-0C99-094D-8405-0405EA1406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65774" y="5020055"/>
            <a:ext cx="9052560" cy="157952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Questions? Comments? </a:t>
            </a:r>
          </a:p>
          <a:p>
            <a:endParaRPr lang="en-US" dirty="0"/>
          </a:p>
          <a:p>
            <a:r>
              <a:rPr lang="en-US" dirty="0"/>
              <a:t>@</a:t>
            </a:r>
            <a:r>
              <a:rPr lang="en-US" dirty="0" err="1"/>
              <a:t>DrFitzPhd</a:t>
            </a:r>
            <a:endParaRPr lang="en-US" dirty="0"/>
          </a:p>
          <a:p>
            <a:r>
              <a:rPr lang="en-US" dirty="0" err="1"/>
              <a:t>Rebekah.Fitzsimmons@lmc.gatech.edu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7D2C48-8DFA-A146-8DF2-BF998D2F7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EF27D6-0560-1F4C-87C4-176C5BD9F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66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A24710D-A0D7-8643-A259-975F49CB4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560397"/>
          </a:xfrm>
        </p:spPr>
        <p:txBody>
          <a:bodyPr>
            <a:normAutofit fontScale="90000"/>
          </a:bodyPr>
          <a:lstStyle/>
          <a:p>
            <a:r>
              <a:rPr lang="en-US" dirty="0"/>
              <a:t>Selected Works Cited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85FD321-9641-6448-BCF6-F06C11039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24" y="1045029"/>
            <a:ext cx="11818776" cy="559288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/>
              <a:t>Bear, John.</a:t>
            </a:r>
            <a:r>
              <a:rPr lang="en-US" sz="1400" i="1" dirty="0"/>
              <a:t> The #1 New York Times Bestseller: Intriguing Facts About the 484 Books That Have Been #1 New York Times Bestsellers Since the First List in 1942. </a:t>
            </a:r>
            <a:r>
              <a:rPr lang="en-US" sz="1400" dirty="0"/>
              <a:t>Ten Speed Press, 1992.</a:t>
            </a:r>
            <a:br>
              <a:rPr lang="en-US" sz="1400" dirty="0"/>
            </a:br>
            <a:r>
              <a:rPr lang="en-US" sz="1400" dirty="0" err="1"/>
              <a:t>Bercovici</a:t>
            </a:r>
            <a:r>
              <a:rPr lang="en-US" sz="1400" dirty="0"/>
              <a:t>, Jeff. “Here’s How You Buy Your Way Onto the </a:t>
            </a:r>
            <a:r>
              <a:rPr lang="en-US" sz="1400" i="1" dirty="0"/>
              <a:t>New York Times</a:t>
            </a:r>
            <a:r>
              <a:rPr lang="en-US" sz="1400" dirty="0"/>
              <a:t> Bestsellers List.” </a:t>
            </a:r>
            <a:r>
              <a:rPr lang="en-US" sz="1400" i="1" dirty="0"/>
              <a:t>Forbes</a:t>
            </a:r>
            <a:r>
              <a:rPr lang="en-US" sz="1400" dirty="0"/>
              <a:t>. 22 Feb 2013 4:33pm. </a:t>
            </a:r>
            <a:r>
              <a:rPr lang="en-US" sz="1400" u="sng" dirty="0">
                <a:hlinkClick r:id="rId2"/>
              </a:rPr>
              <a:t>https://www.forbes.com/sites/jeffbercovici/2013/02/22/heres-how-you-buy-your-way-onto-the-new-york-times-bestsellers-list/#62442f363a7b</a:t>
            </a:r>
            <a:r>
              <a:rPr lang="en-US" sz="1400" dirty="0"/>
              <a:t>. </a:t>
            </a:r>
            <a:br>
              <a:rPr lang="en-US" sz="1400" dirty="0"/>
            </a:br>
            <a:r>
              <a:rPr lang="en-US" sz="1400" dirty="0"/>
              <a:t>Byers, Dylan. “N.Y. Times Keeps Cruz Off Bestseller List.” </a:t>
            </a:r>
            <a:r>
              <a:rPr lang="en-US" sz="1400" i="1" dirty="0" err="1"/>
              <a:t>Politco</a:t>
            </a:r>
            <a:r>
              <a:rPr lang="en-US" sz="1400" dirty="0"/>
              <a:t>, 9 July 2015, </a:t>
            </a:r>
            <a:r>
              <a:rPr lang="en-US" sz="1400" u="sng" dirty="0">
                <a:hlinkClick r:id="rId3"/>
              </a:rPr>
              <a:t>https://www.politico.com/blogs/media/2015/07/ny-times-keeps-cruz-off-bestseller-list-210254</a:t>
            </a:r>
            <a:r>
              <a:rPr lang="en-US" sz="1400" dirty="0"/>
              <a:t>.</a:t>
            </a:r>
            <a:br>
              <a:rPr lang="en-US" sz="1400" dirty="0"/>
            </a:br>
            <a:r>
              <a:rPr lang="en-US" sz="1400" dirty="0" err="1"/>
              <a:t>Charaipotra</a:t>
            </a:r>
            <a:r>
              <a:rPr lang="en-US" sz="1400" dirty="0"/>
              <a:t>, </a:t>
            </a:r>
            <a:r>
              <a:rPr lang="en-US" sz="1400" dirty="0" err="1"/>
              <a:t>Sona</a:t>
            </a:r>
            <a:r>
              <a:rPr lang="en-US" sz="1400" dirty="0"/>
              <a:t> and Zoraida </a:t>
            </a:r>
            <a:r>
              <a:rPr lang="en-US" sz="1400" dirty="0" err="1"/>
              <a:t>Córdova</a:t>
            </a:r>
            <a:r>
              <a:rPr lang="en-US" sz="1400" dirty="0"/>
              <a:t>. “How YA Twitter is Trying to Dismantle White Supremacy, One Book at a Time.” </a:t>
            </a:r>
            <a:r>
              <a:rPr lang="en-US" sz="1400" i="1" dirty="0"/>
              <a:t>Bustle, </a:t>
            </a:r>
            <a:r>
              <a:rPr lang="en-US" sz="1400" dirty="0"/>
              <a:t>18 Aug 2017. </a:t>
            </a:r>
            <a:r>
              <a:rPr lang="en-US" sz="1400" u="sng" dirty="0">
                <a:hlinkClick r:id="rId4"/>
              </a:rPr>
              <a:t>https://www.bustle.com/p/how-ya-twitter-is-trying-to-dismantle-white-supremacy-one-book-at-a-time-76946</a:t>
            </a:r>
            <a:r>
              <a:rPr lang="en-US" sz="1400" dirty="0"/>
              <a:t>.</a:t>
            </a:r>
            <a:br>
              <a:rPr lang="en-US" sz="1400" dirty="0"/>
            </a:br>
            <a:r>
              <a:rPr lang="en-US" sz="1400" dirty="0" err="1"/>
              <a:t>Deahl</a:t>
            </a:r>
            <a:r>
              <a:rPr lang="en-US" sz="1400" dirty="0"/>
              <a:t>, Rachel. “The Bestseller Brought Down by the YA Community.” </a:t>
            </a:r>
            <a:r>
              <a:rPr lang="en-US" sz="1400" i="1" dirty="0"/>
              <a:t>Publishers Weekly</a:t>
            </a:r>
            <a:r>
              <a:rPr lang="en-US" sz="1400" dirty="0"/>
              <a:t>, 24 Aug 2017. </a:t>
            </a:r>
            <a:r>
              <a:rPr lang="en-US" sz="1400" u="sng" dirty="0">
                <a:hlinkClick r:id="rId5"/>
              </a:rPr>
              <a:t>https://www.publishersweekly.com/pw/by-topic/childrens/childrens-book-news/article/74592-the-ya-book-that-has-the-ya-community-crying-foul.html</a:t>
            </a:r>
            <a:r>
              <a:rPr lang="en-US" sz="1400" dirty="0"/>
              <a:t>.</a:t>
            </a:r>
            <a:br>
              <a:rPr lang="en-US" sz="1400" dirty="0"/>
            </a:br>
            <a:r>
              <a:rPr lang="en-US" sz="1400" dirty="0"/>
              <a:t>Donaldson, Kayleigh. “Updated: Did this Book Buy Its Way Onto the New York Times Bestseller List?” </a:t>
            </a:r>
            <a:r>
              <a:rPr lang="en-US" sz="1400" i="1" dirty="0" err="1"/>
              <a:t>Pajiba</a:t>
            </a:r>
            <a:r>
              <a:rPr lang="en-US" sz="1400" dirty="0"/>
              <a:t>. 27 Aug 2017. </a:t>
            </a:r>
            <a:r>
              <a:rPr lang="en-US" sz="1400" u="sng" dirty="0">
                <a:hlinkClick r:id="rId6"/>
              </a:rPr>
              <a:t>http://www.pajiba.com/book_reviews/did-this-book-buy-its-way-onto-the-new-york-times-bestseller-list.php.</a:t>
            </a:r>
            <a:br>
              <a:rPr lang="en-US" sz="1400" u="sng" dirty="0"/>
            </a:br>
            <a:r>
              <a:rPr lang="en-US" sz="1400" dirty="0"/>
              <a:t>Fallon, Claire. “‘Handbook for Mortals’ Author Accuses YA Community of Keeping Out New Voices”. </a:t>
            </a:r>
            <a:r>
              <a:rPr lang="en-US" sz="1400" i="1" dirty="0"/>
              <a:t>The Huffington Post.</a:t>
            </a:r>
            <a:r>
              <a:rPr lang="en-US" sz="1400" dirty="0"/>
              <a:t> 25 Aug 2017, </a:t>
            </a:r>
            <a:r>
              <a:rPr lang="en-US" sz="1400" u="sng" dirty="0">
                <a:hlinkClick r:id="rId7"/>
              </a:rPr>
              <a:t>https://www.huffingtonpost.com/entry/lani-sarem-book-of-mortals-ya-best-seller-list_us_59a04ee8e4b06d67e33750f0</a:t>
            </a:r>
            <a:r>
              <a:rPr lang="en-US" sz="1400" dirty="0"/>
              <a:t>. </a:t>
            </a:r>
            <a:br>
              <a:rPr lang="en-US" sz="1400" dirty="0"/>
            </a:br>
            <a:r>
              <a:rPr lang="en-US" sz="1400" dirty="0"/>
              <a:t>Fitzsimmons, Rebekah. “Prizing Popularity: How the Blockbuster Book Has Reshaped Children’s Literature.” </a:t>
            </a:r>
            <a:r>
              <a:rPr lang="en-US" sz="1400" i="1" u="sng" dirty="0">
                <a:hlinkClick r:id="rId8"/>
              </a:rPr>
              <a:t>Prizing Children’s Literature: The Cultural Politics of Children’s Book Awards</a:t>
            </a:r>
            <a:r>
              <a:rPr lang="en-US" sz="1400" dirty="0"/>
              <a:t>. Ed. Kenneth Kidd and Joseph Thomas. Routledge, 2016.</a:t>
            </a:r>
            <a:br>
              <a:rPr lang="en-US" sz="1400" dirty="0"/>
            </a:br>
            <a:r>
              <a:rPr lang="en-US" sz="1400" dirty="0"/>
              <a:t>---. "Testing the Tastemakers: Children’s Literature, Bestseller Lists, and the ‘Harry Potter Effect’." </a:t>
            </a:r>
            <a:r>
              <a:rPr lang="en-US" sz="1400" i="1" dirty="0"/>
              <a:t>Children's Literature </a:t>
            </a:r>
            <a:r>
              <a:rPr lang="en-US" sz="1400" dirty="0"/>
              <a:t>vol</a:t>
            </a:r>
            <a:r>
              <a:rPr lang="en-US" sz="1400" i="1" dirty="0"/>
              <a:t>. </a:t>
            </a:r>
            <a:r>
              <a:rPr lang="en-US" sz="1400" dirty="0"/>
              <a:t>40, no. 1, 2012, pp. 78-107. </a:t>
            </a:r>
            <a:br>
              <a:rPr lang="en-US" sz="1400" dirty="0"/>
            </a:br>
            <a:r>
              <a:rPr lang="en-US" sz="1400" dirty="0"/>
              <a:t>Graham, Ruth. “Against YA.” </a:t>
            </a:r>
            <a:r>
              <a:rPr lang="en-US" sz="1400" i="1" dirty="0"/>
              <a:t>Slate. </a:t>
            </a:r>
            <a:r>
              <a:rPr lang="en-US" sz="1400" dirty="0"/>
              <a:t>5 June 2014, </a:t>
            </a:r>
            <a:r>
              <a:rPr lang="en-US" sz="1400" u="sng" dirty="0">
                <a:hlinkClick r:id="rId9"/>
              </a:rPr>
              <a:t>http://www.slate.com/articles/arts/books/2014/06/against_ya_adults_should_be_embarrassed_to_read_children_s_books.html</a:t>
            </a:r>
            <a:r>
              <a:rPr lang="en-US" sz="1400" dirty="0"/>
              <a:t>. </a:t>
            </a:r>
            <a:br>
              <a:rPr lang="en-US" sz="1400" dirty="0"/>
            </a:br>
            <a:r>
              <a:rPr lang="en-US" sz="1400" dirty="0"/>
              <a:t>Hughes, William. “Delve into the Mystery of Whether this YA Novel is Buying Its Way onto The NYT Bestseller List.” </a:t>
            </a:r>
            <a:r>
              <a:rPr lang="en-US" sz="1400" i="1" dirty="0"/>
              <a:t>The AV Club</a:t>
            </a:r>
            <a:r>
              <a:rPr lang="en-US" sz="1400" dirty="0"/>
              <a:t>. 24 Aug. 2017 </a:t>
            </a:r>
            <a:r>
              <a:rPr lang="en-US" sz="1400" u="sng" dirty="0">
                <a:hlinkClick r:id="rId10"/>
              </a:rPr>
              <a:t>https://www.avclub.com/delve-into-the-mystery-of-whether-this-ya-novel-is-buyi-1798412479</a:t>
            </a:r>
            <a:r>
              <a:rPr lang="en-US" sz="1400" dirty="0"/>
              <a:t>. </a:t>
            </a:r>
            <a:br>
              <a:rPr lang="en-US" sz="1400" dirty="0"/>
            </a:br>
            <a:endParaRPr lang="en-US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857B60-594E-4F48-A583-5EBBECB33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A20CD1-D384-0346-B469-7CFF5D780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776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A24710D-A0D7-8643-A259-975F49CB4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560397"/>
          </a:xfrm>
        </p:spPr>
        <p:txBody>
          <a:bodyPr>
            <a:normAutofit fontScale="90000"/>
          </a:bodyPr>
          <a:lstStyle/>
          <a:p>
            <a:r>
              <a:rPr lang="en-US" dirty="0"/>
              <a:t>Selected Works Cited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85FD321-9641-6448-BCF6-F06C11039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24" y="1045029"/>
            <a:ext cx="11818776" cy="559288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/>
              <a:t>Kane, Vivian. “‘Handbook for Mortals’ Best Seller Spot Is Peak White Entitlement.” </a:t>
            </a:r>
            <a:r>
              <a:rPr lang="en-US" sz="1400" i="1" dirty="0"/>
              <a:t>The Mary Sue</a:t>
            </a:r>
            <a:r>
              <a:rPr lang="en-US" sz="1400" dirty="0"/>
              <a:t>. 28 Aug 2017.  </a:t>
            </a:r>
            <a:r>
              <a:rPr lang="en-US" sz="1400" u="sng" dirty="0">
                <a:hlinkClick r:id="rId2"/>
              </a:rPr>
              <a:t>https://www.themarysue.com/handbook-for-mortals-hate-u-give/</a:t>
            </a:r>
            <a:r>
              <a:rPr lang="en-US" sz="1400" dirty="0"/>
              <a:t>.                 </a:t>
            </a:r>
            <a:br>
              <a:rPr lang="en-US" sz="1400" dirty="0"/>
            </a:br>
            <a:r>
              <a:rPr lang="en-US" sz="1400" dirty="0" err="1"/>
              <a:t>Korda</a:t>
            </a:r>
            <a:r>
              <a:rPr lang="en-US" sz="1400" dirty="0"/>
              <a:t>, Michael. </a:t>
            </a:r>
            <a:r>
              <a:rPr lang="en-US" sz="1400" i="1" dirty="0"/>
              <a:t>Making the List: A Cultural History of the American Bestseller, 1900- 1999</a:t>
            </a:r>
            <a:r>
              <a:rPr lang="en-US" sz="1400" dirty="0"/>
              <a:t>.                    .</a:t>
            </a:r>
            <a:br>
              <a:rPr lang="en-US" sz="1400" dirty="0"/>
            </a:br>
            <a:r>
              <a:rPr lang="en-US" sz="1400" dirty="0"/>
              <a:t>Lawrence, Emily. "Is Contemporary Readers' Advisory Populist?: Taste Elevation and Ideological Tension in the </a:t>
            </a:r>
            <a:r>
              <a:rPr lang="en-US" sz="1400" dirty="0" err="1"/>
              <a:t>Genreflecting</a:t>
            </a:r>
            <a:r>
              <a:rPr lang="en-US" sz="1400" dirty="0"/>
              <a:t> Series." </a:t>
            </a:r>
            <a:r>
              <a:rPr lang="en-US" sz="1400" i="1" dirty="0"/>
              <a:t>Library Trends</a:t>
            </a:r>
            <a:r>
              <a:rPr lang="en-US" sz="1400" dirty="0"/>
              <a:t>, vol. 65, no. 4, 2017, pp 491-507.</a:t>
            </a:r>
            <a:br>
              <a:rPr lang="en-US" sz="1400" dirty="0"/>
            </a:br>
            <a:r>
              <a:rPr lang="en-US" sz="1400" dirty="0"/>
              <a:t>“Libraries with Cake Pans.” (2018). </a:t>
            </a:r>
            <a:r>
              <a:rPr lang="en-US" sz="1400" i="1" dirty="0"/>
              <a:t>Retrieved from</a:t>
            </a:r>
            <a:r>
              <a:rPr lang="en-US" sz="1400" dirty="0"/>
              <a:t>: </a:t>
            </a:r>
            <a:r>
              <a:rPr lang="en-US" sz="1400" u="sng" dirty="0">
                <a:hlinkClick r:id="rId3"/>
              </a:rPr>
              <a:t>http://www.statelibraryofiowa.org/ld/k-p/librarians/cake</a:t>
            </a:r>
            <a:r>
              <a:rPr lang="en-US" sz="1400" dirty="0"/>
              <a:t>. </a:t>
            </a:r>
            <a:br>
              <a:rPr lang="en-US" sz="1400" dirty="0"/>
            </a:br>
            <a:r>
              <a:rPr lang="en-US" sz="1400" dirty="0"/>
              <a:t>Miller, Laura J. “Best-Seller List as Marketing Tool and Historical Fiction.” </a:t>
            </a:r>
            <a:r>
              <a:rPr lang="en-US" sz="1400" i="1" dirty="0"/>
              <a:t>Book History Vol. </a:t>
            </a:r>
            <a:r>
              <a:rPr lang="en-US" sz="1400" dirty="0"/>
              <a:t>3,  2000, pp. 286-304. </a:t>
            </a:r>
            <a:r>
              <a:rPr lang="en-US" sz="1400" i="1" dirty="0"/>
              <a:t>JSTOR</a:t>
            </a:r>
            <a:r>
              <a:rPr lang="en-US" sz="1400" dirty="0"/>
              <a:t>, </a:t>
            </a:r>
            <a:r>
              <a:rPr lang="en-US" sz="1400" u="sng" dirty="0">
                <a:hlinkClick r:id="rId4"/>
              </a:rPr>
              <a:t>http://www.jstor.org/stable/30227320</a:t>
            </a:r>
            <a:r>
              <a:rPr lang="en-US" sz="1400" dirty="0"/>
              <a:t>. </a:t>
            </a:r>
            <a:br>
              <a:rPr lang="en-US" sz="1400" dirty="0"/>
            </a:br>
            <a:r>
              <a:rPr lang="en-US" sz="1400" dirty="0"/>
              <a:t>---. “The making of a blockbuster: Salon exclusive: The behind-the-scenes story of the readers and booksellers who launched the </a:t>
            </a:r>
            <a:r>
              <a:rPr lang="en-US" sz="1400" i="1" dirty="0"/>
              <a:t>Hunger Games </a:t>
            </a:r>
            <a:r>
              <a:rPr lang="en-US" sz="1400" dirty="0"/>
              <a:t>franchise.” </a:t>
            </a:r>
            <a:r>
              <a:rPr lang="en-US" sz="1400" i="1" dirty="0"/>
              <a:t>Salon</a:t>
            </a:r>
            <a:r>
              <a:rPr lang="en-US" sz="1400" dirty="0"/>
              <a:t>. Salon Media Group. 18 March 2012. </a:t>
            </a:r>
            <a:r>
              <a:rPr lang="en-US" sz="1400" u="sng" dirty="0">
                <a:hlinkClick r:id="rId5"/>
              </a:rPr>
              <a:t>https://www.salon.com/2012/03/18/the_making_of_a_blockbuster/</a:t>
            </a:r>
            <a:br>
              <a:rPr lang="en-US" sz="1400" u="sng" dirty="0"/>
            </a:br>
            <a:r>
              <a:rPr lang="en-US" sz="1400" dirty="0" err="1"/>
              <a:t>Milliot</a:t>
            </a:r>
            <a:r>
              <a:rPr lang="en-US" sz="1400" dirty="0"/>
              <a:t>, Jim. “The PW Publishing Industry Salary Survey 2015: A Younger Workforce, Still Predominantly White.” </a:t>
            </a:r>
            <a:r>
              <a:rPr lang="en-US" sz="1400" i="1" dirty="0"/>
              <a:t>Publisher’s Weekly, </a:t>
            </a:r>
            <a:r>
              <a:rPr lang="en-US" sz="1400" dirty="0"/>
              <a:t>16 Oct 2015, </a:t>
            </a:r>
            <a:r>
              <a:rPr lang="en-US" sz="1400" u="sng" dirty="0">
                <a:hlinkClick r:id="rId6"/>
              </a:rPr>
              <a:t>https://www.publishersweekly.com/pw/by-topic/industry-news/publisher-news/article/68405-publishing-industry-salary-survey-2015-a-younger-workforce-still-predominantly-white.html</a:t>
            </a:r>
            <a:r>
              <a:rPr lang="en-US" sz="1400" dirty="0"/>
              <a:t>. </a:t>
            </a:r>
            <a:br>
              <a:rPr lang="en-US" sz="1400" dirty="0"/>
            </a:br>
            <a:r>
              <a:rPr lang="en-US" sz="1400" i="1" dirty="0"/>
              <a:t>NDP </a:t>
            </a:r>
            <a:r>
              <a:rPr lang="en-US" sz="1400" i="1" dirty="0" err="1"/>
              <a:t>Bookscan</a:t>
            </a:r>
            <a:r>
              <a:rPr lang="en-US" sz="1400" i="1" dirty="0"/>
              <a:t>. </a:t>
            </a:r>
            <a:r>
              <a:rPr lang="en-US" sz="1400" dirty="0"/>
              <a:t>The</a:t>
            </a:r>
            <a:r>
              <a:rPr lang="en-US" sz="1400" dirty="0">
                <a:hlinkClick r:id="rId7"/>
              </a:rPr>
              <a:t> </a:t>
            </a:r>
            <a:r>
              <a:rPr lang="en-US" sz="1400" u="sng" dirty="0">
                <a:hlinkClick r:id="rId7"/>
              </a:rPr>
              <a:t>NPD</a:t>
            </a:r>
            <a:r>
              <a:rPr lang="en-US" sz="1400" dirty="0"/>
              <a:t> Group, 2018, </a:t>
            </a:r>
            <a:r>
              <a:rPr lang="en-US" sz="1400" u="sng" dirty="0">
                <a:hlinkClick r:id="rId8"/>
              </a:rPr>
              <a:t>https://www.npd.com/wps/portal/npd/us/home/</a:t>
            </a:r>
            <a:br>
              <a:rPr lang="en-US" sz="1400" u="sng" dirty="0"/>
            </a:br>
            <a:r>
              <a:rPr lang="en-US" sz="1400" dirty="0" err="1"/>
              <a:t>Pareene</a:t>
            </a:r>
            <a:r>
              <a:rPr lang="en-US" sz="1400" dirty="0"/>
              <a:t>, Alex. “The Conservative Book Industry Isn’t Dead, It’s Just Embarrassing.” </a:t>
            </a:r>
            <a:r>
              <a:rPr lang="en-US" sz="1400" i="1" dirty="0"/>
              <a:t>Salon</a:t>
            </a:r>
            <a:r>
              <a:rPr lang="en-US" sz="1400" dirty="0"/>
              <a:t>, 24 March 2014. </a:t>
            </a:r>
            <a:r>
              <a:rPr lang="en-US" sz="1400" u="sng" dirty="0">
                <a:hlinkClick r:id="rId9"/>
              </a:rPr>
              <a:t>https://www.salon.com/2014/03/24/the_conservative_book_industry_isnt_dead_its_just_embarrassing/</a:t>
            </a:r>
            <a:r>
              <a:rPr lang="en-US" sz="1400" dirty="0"/>
              <a:t>. </a:t>
            </a:r>
            <a:br>
              <a:rPr lang="en-US" sz="1400" dirty="0"/>
            </a:br>
            <a:r>
              <a:rPr lang="en-US" sz="1400" dirty="0" err="1"/>
              <a:t>Rassuli</a:t>
            </a:r>
            <a:r>
              <a:rPr lang="en-US" sz="1400" dirty="0"/>
              <a:t>, Kathleen M., and Stanley C. Hollander. "Revolving, Not Revolutionary Books: The History of Rental Libraries until 1960." </a:t>
            </a:r>
            <a:r>
              <a:rPr lang="en-US" sz="1400" i="1" dirty="0"/>
              <a:t>Journal of </a:t>
            </a:r>
            <a:r>
              <a:rPr lang="en-US" sz="1400" i="1" dirty="0" err="1"/>
              <a:t>Macromarketing</a:t>
            </a:r>
            <a:r>
              <a:rPr lang="en-US" sz="1400" dirty="0"/>
              <a:t>, vol. 21, no. 2, 2001, pp. 123-134.</a:t>
            </a:r>
            <a:br>
              <a:rPr lang="en-US" sz="1400" dirty="0"/>
            </a:br>
            <a:r>
              <a:rPr lang="en-US" sz="1400" dirty="0"/>
              <a:t>Ross, Catherine S. "Reader on </a:t>
            </a:r>
            <a:r>
              <a:rPr lang="en-US" sz="1400" dirty="0" err="1"/>
              <a:t>tTop</a:t>
            </a:r>
            <a:r>
              <a:rPr lang="en-US" sz="1400" dirty="0"/>
              <a:t>: Public Libraries, Pleasure Reading, and Models of Reading." </a:t>
            </a:r>
            <a:r>
              <a:rPr lang="en-US" sz="1400" i="1" dirty="0"/>
              <a:t>Library Trends</a:t>
            </a:r>
            <a:r>
              <a:rPr lang="en-US" sz="1400" dirty="0"/>
              <a:t>, vol. 57, no. 4, 2009, pp. 632-656.</a:t>
            </a:r>
            <a:br>
              <a:rPr lang="en-US" sz="1400" dirty="0"/>
            </a:br>
            <a:r>
              <a:rPr lang="en-US" sz="1400" dirty="0"/>
              <a:t>Rose, Matthew. “Harry Potter Book is Breaking Records as it Tops Journal’s List of Bestsellers.” </a:t>
            </a:r>
            <a:r>
              <a:rPr lang="en-US" sz="1400" i="1" dirty="0"/>
              <a:t>Wall Street Journal</a:t>
            </a:r>
            <a:r>
              <a:rPr lang="en-US" sz="1400" dirty="0"/>
              <a:t>, 16 Sept 1999,  </a:t>
            </a:r>
            <a:r>
              <a:rPr lang="en-US" sz="1400" u="sng" dirty="0">
                <a:hlinkClick r:id="rId10"/>
              </a:rPr>
              <a:t>https://www.wsj.com/articles/SB937442449150651305</a:t>
            </a:r>
            <a:r>
              <a:rPr lang="en-US" sz="1400" dirty="0"/>
              <a:t>. </a:t>
            </a:r>
            <a:br>
              <a:rPr lang="en-US" sz="1400" dirty="0"/>
            </a:br>
            <a:r>
              <a:rPr lang="en-US" sz="1400" dirty="0"/>
              <a:t>Rosenfeld, Kat. “The Toxic Drama on YA Twitter.” </a:t>
            </a:r>
            <a:r>
              <a:rPr lang="en-US" sz="1400" i="1" dirty="0"/>
              <a:t>Vulture</a:t>
            </a:r>
            <a:r>
              <a:rPr lang="en-US" sz="1400" dirty="0"/>
              <a:t>, 7 August 2017, </a:t>
            </a:r>
            <a:r>
              <a:rPr lang="en-US" sz="1400" u="sng" dirty="0">
                <a:hlinkClick r:id="rId11"/>
              </a:rPr>
              <a:t>http://www.vulture.com/2017/08/the-toxic-drama-of-ya-twitter.html</a:t>
            </a:r>
            <a:r>
              <a:rPr lang="en-US" sz="1400" dirty="0"/>
              <a:t>. </a:t>
            </a:r>
            <a:br>
              <a:rPr lang="en-US" sz="1400" dirty="0"/>
            </a:br>
            <a:r>
              <a:rPr lang="en-US" sz="1400" dirty="0"/>
              <a:t>Shapiro, Lila. “The Making (and Unmaking) of a 23-Hour </a:t>
            </a:r>
            <a:r>
              <a:rPr lang="en-US" sz="1400" i="1" dirty="0"/>
              <a:t>New York Times</a:t>
            </a:r>
            <a:r>
              <a:rPr lang="en-US" sz="1400" dirty="0"/>
              <a:t> Bestseller.” 29 Sept 2017, </a:t>
            </a:r>
            <a:r>
              <a:rPr lang="en-US" sz="1400" i="1" dirty="0"/>
              <a:t>Vulture</a:t>
            </a:r>
            <a:r>
              <a:rPr lang="en-US" sz="1400" dirty="0"/>
              <a:t>. </a:t>
            </a:r>
            <a:r>
              <a:rPr lang="en-US" sz="1400" u="sng" dirty="0">
                <a:hlinkClick r:id="rId12"/>
              </a:rPr>
              <a:t>http://www.vulture.com/2017/09/handbook-for-mortals-lani-sarem-23-hour-new-york-times-bestseller.html</a:t>
            </a:r>
            <a:r>
              <a:rPr lang="en-US" sz="1400" dirty="0"/>
              <a:t>. </a:t>
            </a:r>
            <a:br>
              <a:rPr lang="en-US" sz="1400" dirty="0"/>
            </a:br>
            <a:r>
              <a:rPr lang="en-US" sz="1400" dirty="0"/>
              <a:t>Temple, Emily. “8 Notable Attempts to Hack the </a:t>
            </a:r>
            <a:r>
              <a:rPr lang="en-US" sz="1400" i="1" dirty="0"/>
              <a:t>New York Times </a:t>
            </a:r>
            <a:r>
              <a:rPr lang="en-US" sz="1400" dirty="0"/>
              <a:t>Bestseller List.”  </a:t>
            </a:r>
            <a:r>
              <a:rPr lang="en-US" sz="1400" i="1" dirty="0"/>
              <a:t>Literary Hub</a:t>
            </a:r>
            <a:r>
              <a:rPr lang="en-US" sz="1400" dirty="0"/>
              <a:t>, 26 Sept 2017, </a:t>
            </a:r>
            <a:r>
              <a:rPr lang="en-US" sz="1400" u="sng" dirty="0">
                <a:hlinkClick r:id="rId13"/>
              </a:rPr>
              <a:t>https://lithub.com/8-notable-attempts-to-hack-the-new-york-times-bestseller-list/</a:t>
            </a:r>
            <a:r>
              <a:rPr lang="en-US" sz="1400" dirty="0"/>
              <a:t>. </a:t>
            </a:r>
            <a:br>
              <a:rPr lang="en-US" sz="1400" dirty="0"/>
            </a:br>
            <a:r>
              <a:rPr lang="en-US" sz="1400" dirty="0"/>
              <a:t>Trout, Jenny. “Jealous Haters’ Book Club: Handbook for Mortals, Intro and Chapter 0: ‘The Fool’ or ‘There Must Be Something More Than This Technicolor Dream Hair Life.”  </a:t>
            </a:r>
            <a:r>
              <a:rPr lang="en-US" sz="1400" i="1" dirty="0"/>
              <a:t>Trout Nation</a:t>
            </a:r>
            <a:r>
              <a:rPr lang="en-US" sz="1400" dirty="0"/>
              <a:t>, 28 Aug 2017.  </a:t>
            </a:r>
            <a:r>
              <a:rPr lang="en-US" sz="1400" u="sng" dirty="0">
                <a:hlinkClick r:id="rId14"/>
              </a:rPr>
              <a:t>http://jennytrout.com/?p=11574</a:t>
            </a:r>
            <a:r>
              <a:rPr lang="en-US" sz="1400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857B60-594E-4F48-A583-5EBBECB33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@DrFitzPhD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A20CD1-D384-0346-B469-7CFF5D780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1522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84ACB6"/>
      </a:dk2>
      <a:lt2>
        <a:srgbClr val="EBE9DD"/>
      </a:lt2>
      <a:accent1>
        <a:srgbClr val="6F8183"/>
      </a:accent1>
      <a:accent2>
        <a:srgbClr val="967E96"/>
      </a:accent2>
      <a:accent3>
        <a:srgbClr val="CCC893"/>
      </a:accent3>
      <a:accent4>
        <a:srgbClr val="A54D74"/>
      </a:accent4>
      <a:accent5>
        <a:srgbClr val="949C6B"/>
      </a:accent5>
      <a:accent6>
        <a:srgbClr val="766A50"/>
      </a:accent6>
      <a:hlink>
        <a:srgbClr val="CC6600"/>
      </a:hlink>
      <a:folHlink>
        <a:srgbClr val="777777"/>
      </a:folHlink>
    </a:clrScheme>
    <a:fontScheme name="Wood 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 panose="02050604050505020204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8E89CD47-BF55-4DDE-B823-2283AA7E76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{C9B59C98-EE83-454C-AA37-67537FC88195}tf10001070</Template>
  <TotalTime>5009</TotalTime>
  <Words>520</Words>
  <Application>Microsoft Macintosh PowerPoint</Application>
  <PresentationFormat>Widescreen</PresentationFormat>
  <Paragraphs>99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Apple Color Emoji</vt:lpstr>
      <vt:lpstr>Bookman Old Style</vt:lpstr>
      <vt:lpstr>Calibri</vt:lpstr>
      <vt:lpstr>Century Gothic</vt:lpstr>
      <vt:lpstr>Rockwell Extra Bold</vt:lpstr>
      <vt:lpstr>Wingdings</vt:lpstr>
      <vt:lpstr>Wood Type</vt:lpstr>
      <vt:lpstr>The Handbook for Mortals and the Muddy Waters of YA Best Seller Status </vt:lpstr>
      <vt:lpstr>Shenanigans</vt:lpstr>
      <vt:lpstr>8:00am, Aug. 24, 2017: Advanced Copy</vt:lpstr>
      <vt:lpstr>It Begins . . . </vt:lpstr>
      <vt:lpstr>YA Twitter Investigates </vt:lpstr>
      <vt:lpstr>Red Flags</vt:lpstr>
      <vt:lpstr>By the numbers</vt:lpstr>
      <vt:lpstr>The Plot Thickens</vt:lpstr>
      <vt:lpstr>PowerPoint Presentation</vt:lpstr>
      <vt:lpstr>NYTimes Takes Notice</vt:lpstr>
      <vt:lpstr>6:00pm, Aug. 24, 2017: Revised List</vt:lpstr>
      <vt:lpstr>But wait, there’s more! </vt:lpstr>
      <vt:lpstr>Full disclosure </vt:lpstr>
      <vt:lpstr>High Stakes of Bestseller Status</vt:lpstr>
      <vt:lpstr>YA Twitter</vt:lpstr>
      <vt:lpstr>“Toxic Twitter” Controversy</vt:lpstr>
      <vt:lpstr>Sarem    vs    Thomas</vt:lpstr>
      <vt:lpstr>Conclusions</vt:lpstr>
      <vt:lpstr>PowerPoint Presentation</vt:lpstr>
      <vt:lpstr>Special thanks: Liz Holdsworth and  Karen Viars (@karenviars) at Georgia Tech</vt:lpstr>
      <vt:lpstr>Thank you!</vt:lpstr>
      <vt:lpstr>Selected Works Cited</vt:lpstr>
      <vt:lpstr>Selected Works Cited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Handbook for Mortals and the Muddy Waters of YA Best Seller Status </dc:title>
  <dc:creator>Rebekah Fitzsimmons</dc:creator>
  <cp:lastModifiedBy>Rebekah Fitzsimmons</cp:lastModifiedBy>
  <cp:revision>39</cp:revision>
  <dcterms:created xsi:type="dcterms:W3CDTF">2018-06-22T13:13:28Z</dcterms:created>
  <dcterms:modified xsi:type="dcterms:W3CDTF">2018-06-29T23:46:17Z</dcterms:modified>
</cp:coreProperties>
</file>