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9" r:id="rId3"/>
    <p:sldId id="258" r:id="rId4"/>
    <p:sldId id="257" r:id="rId5"/>
    <p:sldId id="261" r:id="rId6"/>
    <p:sldId id="270" r:id="rId7"/>
    <p:sldId id="262" r:id="rId8"/>
    <p:sldId id="271" r:id="rId9"/>
    <p:sldId id="259" r:id="rId10"/>
    <p:sldId id="264" r:id="rId11"/>
    <p:sldId id="272" r:id="rId12"/>
    <p:sldId id="273" r:id="rId13"/>
    <p:sldId id="274" r:id="rId14"/>
    <p:sldId id="276" r:id="rId15"/>
    <p:sldId id="260" r:id="rId16"/>
    <p:sldId id="267" r:id="rId17"/>
    <p:sldId id="277" r:id="rId18"/>
    <p:sldId id="266" r:id="rId19"/>
    <p:sldId id="268" r:id="rId20"/>
    <p:sldId id="265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A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1"/>
    <p:restoredTop sz="94646"/>
  </p:normalViewPr>
  <p:slideViewPr>
    <p:cSldViewPr snapToGrid="0" snapToObjects="1">
      <p:cViewPr varScale="1">
        <p:scale>
          <a:sx n="91" d="100"/>
          <a:sy n="91" d="100"/>
        </p:scale>
        <p:origin x="9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53531-0842-0A40-AC8E-1506F69F2C04}" type="datetimeFigureOut">
              <a:rPr lang="en-US" smtClean="0"/>
              <a:t>1/2/18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4C7A9-2C9F-7A44-A543-A10DAEF8E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6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4C7A9-2C9F-7A44-A543-A10DAEF8E4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55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4C7A9-2C9F-7A44-A543-A10DAEF8E4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21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4C7A9-2C9F-7A44-A543-A10DAEF8E4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54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2552-A1AB-004D-8D38-25FA5F4CF68C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291E-6129-3149-8314-9539D8D5D716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E37C-5C5C-2E41-9E80-84019E2EB17D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755A5-5911-5542-B764-37213C45436D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F238-24F3-D74B-9918-F3A12721FEAE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56D80-45EC-EC4D-B8A4-FF8486102E10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F8761-A0CE-974B-9BE3-D732BFC92886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BBB0-228F-0946-8D95-F9D9401E860D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426BCB0-C3FA-AC4F-B171-F0D0FA60A252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45DA-F33E-7046-B783-BA08560C24B7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0659-969B-624C-B554-DE20AC882390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552B1-BA43-7445-BF4A-FAB06C662118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C45C-4E95-B84C-B53C-17F0A83B9616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0E132-2749-3C46-B0B4-F15E142049FD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40F01A0-4CDF-F945-B706-25C034E536C8}" type="datetime1">
              <a:rPr lang="en-US" smtClean="0"/>
              <a:t>1/2/18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bekahfitzsimmons.wordpress.com/portfolio/rhetoric-propaganda-and-the-high-stakes-of-ya-dystopian-fiction/" TargetMode="External"/><Relationship Id="rId4" Type="http://schemas.openxmlformats.org/officeDocument/2006/relationships/hyperlink" Target="https://rebekahfitzsimmons.wordpress.com/portfolio/making-the-list-best-sellers-best-of-and-banned-books/" TargetMode="External"/><Relationship Id="rId5" Type="http://schemas.openxmlformats.org/officeDocument/2006/relationships/hyperlink" Target="http://www.rebekahfitzsimmons.wordpress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rebekahfitzsimmons.wordpress.com/portfolio/eng-1131-writing-through-media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.@)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167" y="1449147"/>
            <a:ext cx="11155680" cy="2971051"/>
          </a:xfrm>
        </p:spPr>
        <p:txBody>
          <a:bodyPr/>
          <a:lstStyle/>
          <a:p>
            <a:r>
              <a:rPr lang="en-US" sz="5200" dirty="0"/>
              <a:t>Better Learning Through Hashtags: </a:t>
            </a:r>
            <a:r>
              <a:rPr lang="en-US" sz="5200" dirty="0" smtClean="0"/>
              <a:t/>
            </a:r>
            <a:br>
              <a:rPr lang="en-US" sz="5200" dirty="0" smtClean="0"/>
            </a:br>
            <a:r>
              <a:rPr lang="en-US" sz="4000" dirty="0" smtClean="0"/>
              <a:t>Building </a:t>
            </a:r>
            <a:r>
              <a:rPr lang="en-US" sz="4000" dirty="0"/>
              <a:t>Community and Improving Discussion with Twitter</a:t>
            </a:r>
            <a:r>
              <a:rPr lang="en-US" sz="4000" dirty="0"/>
              <a:t> 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342375"/>
          </a:xfrm>
        </p:spPr>
        <p:txBody>
          <a:bodyPr>
            <a:normAutofit/>
          </a:bodyPr>
          <a:lstStyle/>
          <a:p>
            <a:r>
              <a:rPr lang="en-US" dirty="0" smtClean="0"/>
              <a:t>Dr. Rebekah Fitzsimmons</a:t>
            </a:r>
          </a:p>
          <a:p>
            <a:r>
              <a:rPr lang="en-US" dirty="0" smtClean="0"/>
              <a:t>Georgia Institute of Technology 						</a:t>
            </a:r>
            <a:r>
              <a:rPr lang="en-US" dirty="0" err="1" smtClean="0"/>
              <a:t>rebekahfitzsimmons.wordpress.com</a:t>
            </a:r>
            <a:endParaRPr lang="en-US" dirty="0" smtClean="0"/>
          </a:p>
          <a:p>
            <a:r>
              <a:rPr lang="en-US" dirty="0" smtClean="0"/>
              <a:t>@</a:t>
            </a:r>
            <a:r>
              <a:rPr lang="en-US" dirty="0" err="1" smtClean="0"/>
              <a:t>DrFitzPhD</a:t>
            </a:r>
            <a:r>
              <a:rPr lang="en-US" dirty="0" smtClean="0"/>
              <a:t>											</a:t>
            </a:r>
            <a:r>
              <a:rPr lang="en-US" dirty="0" err="1" smtClean="0"/>
              <a:t>rebekah.fitzsimmons@lmc.gatech.edu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33" r="23190" b="5992"/>
          <a:stretch/>
        </p:blipFill>
        <p:spPr>
          <a:xfrm>
            <a:off x="9720775" y="1"/>
            <a:ext cx="2293034" cy="21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9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Twitter in My Classrooms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819075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>
                <a:hlinkClick r:id="rId2"/>
              </a:rPr>
              <a:t>Writing Through Media: Fairy Tale </a:t>
            </a:r>
            <a:r>
              <a:rPr lang="en-US" sz="2000" dirty="0" smtClean="0">
                <a:hlinkClick r:id="rId2"/>
              </a:rPr>
              <a:t>Adaptations </a:t>
            </a:r>
            <a:r>
              <a:rPr lang="en-US" sz="2000" dirty="0" smtClean="0"/>
              <a:t>(Fall 2013)</a:t>
            </a:r>
          </a:p>
          <a:p>
            <a:endParaRPr lang="en-US" sz="2000" dirty="0"/>
          </a:p>
          <a:p>
            <a:r>
              <a:rPr lang="en-US" sz="2000" dirty="0">
                <a:hlinkClick r:id="rId3"/>
              </a:rPr>
              <a:t>Rhetoric, Propaganda and the High Stakes of YA Dystopian </a:t>
            </a:r>
            <a:r>
              <a:rPr lang="en-US" sz="2000" dirty="0" smtClean="0">
                <a:hlinkClick r:id="rId3"/>
              </a:rPr>
              <a:t>Fiction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dirty="0" smtClean="0"/>
              <a:t>(Spring 2016, 2017)</a:t>
            </a:r>
          </a:p>
          <a:p>
            <a:endParaRPr lang="en-US" sz="2000" dirty="0"/>
          </a:p>
          <a:p>
            <a:r>
              <a:rPr lang="en-US" sz="2000" dirty="0">
                <a:hlinkClick r:id="rId4"/>
              </a:rPr>
              <a:t>Making the List: Best Sellers, Best Of, and Banned </a:t>
            </a:r>
            <a:r>
              <a:rPr lang="en-US" sz="2000" dirty="0" smtClean="0">
                <a:hlinkClick r:id="rId4"/>
              </a:rPr>
              <a:t>Books</a:t>
            </a:r>
            <a:r>
              <a:rPr lang="en-US" sz="2000" dirty="0" smtClean="0"/>
              <a:t> (Fall 2017)</a:t>
            </a:r>
          </a:p>
          <a:p>
            <a:endParaRPr lang="en-US" sz="2000" dirty="0"/>
          </a:p>
          <a:p>
            <a:r>
              <a:rPr lang="en-US" sz="2000" dirty="0" smtClean="0"/>
              <a:t>Upcoming: The History and Rhetoric of Science Writing for Children (Spring 2018)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1700" dirty="0" smtClean="0"/>
              <a:t>For more: </a:t>
            </a:r>
            <a:r>
              <a:rPr lang="en-US" sz="1700" dirty="0" smtClean="0">
                <a:hlinkClick r:id="rId5"/>
              </a:rPr>
              <a:t>rebekahfitzsimmons.wordpress.com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58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Discuss Today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en-US" sz="3200" dirty="0" err="1" smtClean="0"/>
              <a:t>Livetweeting</a:t>
            </a:r>
            <a:r>
              <a:rPr lang="en-US" sz="3200" dirty="0" smtClean="0"/>
              <a:t> as notetaking framework 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en-US" sz="3200" dirty="0" smtClean="0"/>
              <a:t>Peer feedback via Twitter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en-US" sz="3200" dirty="0" smtClean="0"/>
              <a:t>Best practices for Twitter assignments 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287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/>
              <a:t>Livetweeting</a:t>
            </a:r>
            <a:r>
              <a:rPr lang="en-US" sz="4400" dirty="0"/>
              <a:t> as notetaking framework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Informality as a feature, not a bug!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4</a:t>
            </a:fld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33" r="23190" b="5992"/>
          <a:stretch/>
        </p:blipFill>
        <p:spPr>
          <a:xfrm>
            <a:off x="26807" y="-33831"/>
            <a:ext cx="2293034" cy="21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6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Livetweeting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Record and share thoughts in response to a live event</a:t>
            </a:r>
          </a:p>
          <a:p>
            <a:pPr marL="742950" lvl="2" indent="-342900"/>
            <a:r>
              <a:rPr lang="en-US" sz="2000" dirty="0"/>
              <a:t>TV, live event, </a:t>
            </a:r>
            <a:r>
              <a:rPr lang="en-US" sz="2000" dirty="0" smtClean="0"/>
              <a:t>presentation</a:t>
            </a:r>
            <a:endParaRPr lang="en-US" sz="2400" dirty="0" smtClean="0"/>
          </a:p>
          <a:p>
            <a:r>
              <a:rPr lang="en-US" sz="2400" dirty="0" smtClean="0"/>
              <a:t>Stream of consciousness, in the moment responses to material </a:t>
            </a:r>
          </a:p>
          <a:p>
            <a:pPr lvl="1"/>
            <a:r>
              <a:rPr lang="en-US" sz="2200" dirty="0" smtClean="0"/>
              <a:t>Use hashtag (#MLA18, #Olympics18, #</a:t>
            </a:r>
            <a:r>
              <a:rPr lang="en-US" sz="2200" dirty="0" err="1" smtClean="0"/>
              <a:t>GameofThrones</a:t>
            </a:r>
            <a:r>
              <a:rPr lang="en-US" sz="2200" dirty="0" smtClean="0"/>
              <a:t>)</a:t>
            </a:r>
          </a:p>
          <a:p>
            <a:r>
              <a:rPr lang="en-US" sz="2400" dirty="0" smtClean="0"/>
              <a:t>Aim is to entertain or engage fellow watchers while recording critical assessments</a:t>
            </a:r>
          </a:p>
          <a:p>
            <a:r>
              <a:rPr lang="en-US" sz="2400" dirty="0" smtClean="0"/>
              <a:t>Teaching:  resembles notetaking or reading journals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25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Example:*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209" y="447188"/>
            <a:ext cx="6746789" cy="624978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@</a:t>
            </a:r>
            <a:r>
              <a:rPr lang="en-US" dirty="0" err="1" smtClean="0">
                <a:solidFill>
                  <a:schemeClr val="accent1"/>
                </a:solidFill>
              </a:rPr>
              <a:t>DrFitzPhD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1513" y="5437351"/>
            <a:ext cx="3480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*All student examples used with student permission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23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6014913" cy="970450"/>
          </a:xfrm>
        </p:spPr>
        <p:txBody>
          <a:bodyPr/>
          <a:lstStyle/>
          <a:p>
            <a:r>
              <a:rPr lang="en-US" smtClean="0"/>
              <a:t>Pedagogical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4346412" cy="363651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Audience</a:t>
            </a:r>
          </a:p>
          <a:p>
            <a:r>
              <a:rPr lang="en-US" sz="2400" dirty="0" smtClean="0"/>
              <a:t>Digital sandbox </a:t>
            </a:r>
            <a:endParaRPr lang="en-US" sz="2400" dirty="0"/>
          </a:p>
          <a:p>
            <a:r>
              <a:rPr lang="en-US" sz="2400" dirty="0" smtClean="0"/>
              <a:t>Collaborative brainstorming</a:t>
            </a:r>
          </a:p>
          <a:p>
            <a:r>
              <a:rPr lang="en-US" sz="2400" dirty="0" smtClean="0"/>
              <a:t>Faculty reinforcement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062" y="199626"/>
            <a:ext cx="6041236" cy="649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5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Multimodality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3555580" cy="363651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Images of text</a:t>
            </a:r>
          </a:p>
          <a:p>
            <a:r>
              <a:rPr lang="en-US" sz="2400" dirty="0" smtClean="0"/>
              <a:t>Gifs</a:t>
            </a:r>
          </a:p>
          <a:p>
            <a:r>
              <a:rPr lang="en-US" sz="2400" dirty="0" smtClean="0"/>
              <a:t>Screenshots</a:t>
            </a:r>
          </a:p>
          <a:p>
            <a:r>
              <a:rPr lang="en-US" sz="2400" dirty="0" smtClean="0"/>
              <a:t>Drafts of work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322" y="506574"/>
            <a:ext cx="3755727" cy="61085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143" y="560193"/>
            <a:ext cx="3849858" cy="60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Peer feedback via Twitter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 the “social” part of social media work for your course!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33" r="23190" b="5992"/>
          <a:stretch/>
        </p:blipFill>
        <p:spPr>
          <a:xfrm>
            <a:off x="0" y="-33831"/>
            <a:ext cx="2293034" cy="21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6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“social” in social media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8712" y="2222287"/>
            <a:ext cx="10563286" cy="363651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Interactivity of social media is assumed</a:t>
            </a:r>
          </a:p>
          <a:p>
            <a:pPr lvl="1"/>
            <a:r>
              <a:rPr lang="en-US" sz="2000" dirty="0" smtClean="0"/>
              <a:t>Note taking, but with active feedback</a:t>
            </a:r>
          </a:p>
          <a:p>
            <a:r>
              <a:rPr lang="en-US" sz="2400" dirty="0" smtClean="0"/>
              <a:t>Informal thoughts, jokes, reactions to books/films can lead to more constructive conversations, which leads to research projects</a:t>
            </a:r>
          </a:p>
          <a:p>
            <a:r>
              <a:rPr lang="en-US" sz="2400" dirty="0" smtClean="0"/>
              <a:t>Encouragement and commiseration leads to improved community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57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orient="vert"/>
          </p:nvPr>
        </p:nvSpPr>
        <p:spPr>
          <a:xfrm>
            <a:off x="10876042" y="586170"/>
            <a:ext cx="1247395" cy="5134798"/>
          </a:xfrm>
        </p:spPr>
        <p:txBody>
          <a:bodyPr/>
          <a:lstStyle/>
          <a:p>
            <a:r>
              <a:rPr lang="en-US" smtClean="0"/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55" y="40852"/>
            <a:ext cx="4111176" cy="64698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343" y="40851"/>
            <a:ext cx="6745994" cy="732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5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10000" y="447188"/>
            <a:ext cx="5912076" cy="970450"/>
          </a:xfrm>
        </p:spPr>
        <p:txBody>
          <a:bodyPr/>
          <a:lstStyle/>
          <a:p>
            <a:r>
              <a:rPr lang="en-US" dirty="0" smtClean="0"/>
              <a:t>Capitalizing on social elements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18712" y="2222287"/>
            <a:ext cx="5557374" cy="363651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Assuage digital native anxiety</a:t>
            </a:r>
          </a:p>
          <a:p>
            <a:r>
              <a:rPr lang="en-US" sz="2400" dirty="0" smtClean="0"/>
              <a:t>Introduce Twitter </a:t>
            </a:r>
            <a:r>
              <a:rPr lang="en-US" sz="2400" dirty="0"/>
              <a:t>features - hashtags, threads, quote </a:t>
            </a:r>
            <a:r>
              <a:rPr lang="en-US" sz="2400" dirty="0" smtClean="0"/>
              <a:t>tweets</a:t>
            </a:r>
          </a:p>
          <a:p>
            <a:r>
              <a:rPr lang="en-US" sz="2400" dirty="0" smtClean="0"/>
              <a:t>Build feedback into assignments</a:t>
            </a:r>
          </a:p>
          <a:p>
            <a:r>
              <a:rPr lang="en-US" sz="2400" dirty="0" smtClean="0"/>
              <a:t>Model positive feedback within informal conventions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08" y="447188"/>
            <a:ext cx="5074508" cy="617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1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235" y="447187"/>
            <a:ext cx="5154193" cy="5980811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" y="414432"/>
            <a:ext cx="4404551" cy="595506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23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5194585" cy="970450"/>
          </a:xfrm>
        </p:spPr>
        <p:txBody>
          <a:bodyPr/>
          <a:lstStyle/>
          <a:p>
            <a:r>
              <a:rPr lang="en-US" dirty="0" smtClean="0"/>
              <a:t>Peer Review and Beyond!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Academic twitter</a:t>
            </a:r>
          </a:p>
          <a:p>
            <a:r>
              <a:rPr lang="en-US" sz="2400" dirty="0" smtClean="0"/>
              <a:t>Authors/Creators on Twitter</a:t>
            </a:r>
          </a:p>
          <a:p>
            <a:r>
              <a:rPr lang="en-US" sz="2400" dirty="0" smtClean="0"/>
              <a:t>Hashtags are your friend</a:t>
            </a:r>
          </a:p>
        </p:txBody>
      </p:sp>
      <p:pic>
        <p:nvPicPr>
          <p:cNvPr id="10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792" y="110303"/>
            <a:ext cx="5469922" cy="6477204"/>
          </a:xfrm>
        </p:spPr>
      </p:pic>
    </p:spTree>
    <p:extLst>
      <p:ext uri="{BB962C8B-B14F-4D97-AF65-F5344CB8AC3E}">
        <p14:creationId xmlns:p14="http://schemas.microsoft.com/office/powerpoint/2010/main" val="33494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Best practices for </a:t>
            </a:r>
            <a:r>
              <a:rPr lang="en-US" dirty="0" smtClean="0"/>
              <a:t>Twitter assignments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Structuring a Social Media Component to a Comp or Lit class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33" r="23190" b="5992"/>
          <a:stretch/>
        </p:blipFill>
        <p:spPr>
          <a:xfrm>
            <a:off x="76234" y="0"/>
            <a:ext cx="2293034" cy="21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8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Students Consider Privacy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Discuss community norms and privacy </a:t>
            </a:r>
            <a:r>
              <a:rPr lang="en-US" sz="2400" dirty="0" smtClean="0"/>
              <a:t>concerns FIRST</a:t>
            </a:r>
          </a:p>
          <a:p>
            <a:pPr lvl="1"/>
            <a:r>
              <a:rPr lang="en-US" sz="2000" dirty="0" smtClean="0"/>
              <a:t>Give students the option of an anonymous handle</a:t>
            </a:r>
            <a:endParaRPr lang="en-US" sz="2000" dirty="0"/>
          </a:p>
          <a:p>
            <a:r>
              <a:rPr lang="en-US" sz="2400" dirty="0" smtClean="0"/>
              <a:t>Start a new Twitter account specifically for the class</a:t>
            </a:r>
          </a:p>
          <a:p>
            <a:pPr lvl="1"/>
            <a:r>
              <a:rPr lang="en-US" sz="2000" dirty="0" smtClean="0"/>
              <a:t>Tailor the user name, photo, and bio for privacy AND maximum effectiveness </a:t>
            </a:r>
          </a:p>
          <a:p>
            <a:pPr lvl="1"/>
            <a:r>
              <a:rPr lang="en-US" sz="2000" dirty="0" smtClean="0"/>
              <a:t>Curate a follow list particular to the course</a:t>
            </a:r>
          </a:p>
          <a:p>
            <a:pPr lvl="1"/>
            <a:r>
              <a:rPr lang="en-US" sz="2000" dirty="0" smtClean="0"/>
              <a:t>More efficient for  self-evaluation and faculty assessment</a:t>
            </a:r>
          </a:p>
          <a:p>
            <a:r>
              <a:rPr lang="en-US" sz="2400" dirty="0" smtClean="0"/>
              <a:t>NEVER NEVER give grades or protected info back via Twitter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2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Twitter Genre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Teach Twitter conventions like any other genre</a:t>
            </a:r>
          </a:p>
          <a:p>
            <a:pPr lvl="1"/>
            <a:r>
              <a:rPr lang="en-US" sz="2000" dirty="0"/>
              <a:t>Replies on Twitter (@ versus </a:t>
            </a:r>
            <a:r>
              <a:rPr lang="en-US" sz="2000" dirty="0">
                <a:hlinkClick r:id="rId2"/>
              </a:rPr>
              <a:t>.@)</a:t>
            </a:r>
            <a:endParaRPr lang="en-US" sz="2000" dirty="0"/>
          </a:p>
          <a:p>
            <a:pPr lvl="1"/>
            <a:r>
              <a:rPr lang="en-US" sz="2000" dirty="0"/>
              <a:t>Threads</a:t>
            </a:r>
          </a:p>
          <a:p>
            <a:pPr lvl="1"/>
            <a:r>
              <a:rPr lang="en-US" sz="2000" dirty="0"/>
              <a:t>Quote Tweet versus Retweet </a:t>
            </a:r>
            <a:endParaRPr lang="en-US" sz="2000" dirty="0" smtClean="0"/>
          </a:p>
          <a:p>
            <a:r>
              <a:rPr lang="en-US" sz="2400" dirty="0" smtClean="0"/>
              <a:t>Lesson on entering existing conversations </a:t>
            </a:r>
            <a:endParaRPr lang="en-US" sz="2400" dirty="0"/>
          </a:p>
          <a:p>
            <a:r>
              <a:rPr lang="en-US" sz="2400" dirty="0" smtClean="0"/>
              <a:t>The more you interact, the more interaction you’ll get back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@DrFitzPhD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40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Minimize Anxiety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Be clear with expectations </a:t>
            </a:r>
          </a:p>
          <a:p>
            <a:pPr lvl="1"/>
            <a:r>
              <a:rPr lang="en-US" sz="2000" dirty="0" smtClean="0"/>
              <a:t>How many tweets?</a:t>
            </a:r>
          </a:p>
          <a:p>
            <a:pPr lvl="1"/>
            <a:r>
              <a:rPr lang="en-US" sz="2000" dirty="0" smtClean="0"/>
              <a:t>Twitter conventions versus English class?</a:t>
            </a:r>
          </a:p>
          <a:p>
            <a:pPr lvl="1"/>
            <a:r>
              <a:rPr lang="en-US" sz="2000" dirty="0" smtClean="0"/>
              <a:t>What makes a ”high quality” tweet?</a:t>
            </a:r>
          </a:p>
          <a:p>
            <a:r>
              <a:rPr lang="en-US" sz="2400" dirty="0" smtClean="0"/>
              <a:t>Concrete instructions (5-10 tweets a week) with broad topic guidelines</a:t>
            </a:r>
          </a:p>
          <a:p>
            <a:pPr lvl="1"/>
            <a:r>
              <a:rPr lang="en-US" sz="2200" dirty="0" smtClean="0"/>
              <a:t>Complaints, commiseration, frustration can all be useful</a:t>
            </a:r>
            <a:endParaRPr lang="en-US" sz="2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53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Twitter Use for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Model the digital behavior you want to see</a:t>
            </a:r>
          </a:p>
          <a:p>
            <a:pPr lvl="1"/>
            <a:r>
              <a:rPr lang="en-US" sz="2400" dirty="0" smtClean="0"/>
              <a:t>Engage with scholars in your field </a:t>
            </a:r>
          </a:p>
          <a:p>
            <a:pPr lvl="1"/>
            <a:r>
              <a:rPr lang="en-US" sz="2400" dirty="0" smtClean="0"/>
              <a:t>Retweet relevant information for the class </a:t>
            </a:r>
            <a:r>
              <a:rPr lang="mr-IN" sz="2400" dirty="0" smtClean="0"/>
              <a:t>–</a:t>
            </a:r>
            <a:r>
              <a:rPr lang="en-US" sz="2400" dirty="0" smtClean="0"/>
              <a:t> articles, topic ideas</a:t>
            </a:r>
          </a:p>
          <a:p>
            <a:pPr lvl="1"/>
            <a:r>
              <a:rPr lang="en-US" sz="2400" dirty="0" smtClean="0"/>
              <a:t>Respond to students (office hours!)</a:t>
            </a:r>
          </a:p>
          <a:p>
            <a:pPr lvl="1"/>
            <a:r>
              <a:rPr lang="en-US" sz="2400" dirty="0" err="1" smtClean="0"/>
              <a:t>Livetweet</a:t>
            </a:r>
            <a:r>
              <a:rPr lang="en-US" sz="2400" dirty="0" smtClean="0"/>
              <a:t> your own reading/writing/work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accent1"/>
                </a:solidFill>
              </a:rPr>
              <a:t>@</a:t>
            </a:r>
            <a:r>
              <a:rPr lang="en-US" sz="1200" dirty="0" err="1" smtClean="0">
                <a:solidFill>
                  <a:schemeClr val="accent1"/>
                </a:solidFill>
              </a:rPr>
              <a:t>DrFitzPhD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98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Audience/Rhetoric of Twitter</a:t>
            </a:r>
          </a:p>
          <a:p>
            <a:r>
              <a:rPr lang="en-US" sz="2000" dirty="0" smtClean="0"/>
              <a:t>Twitter thread to summarize reading</a:t>
            </a:r>
          </a:p>
          <a:p>
            <a:r>
              <a:rPr lang="en-US" sz="2000" dirty="0" smtClean="0"/>
              <a:t>#</a:t>
            </a:r>
            <a:r>
              <a:rPr lang="en-US" sz="2000" dirty="0" err="1" smtClean="0"/>
              <a:t>FollowFriday</a:t>
            </a:r>
            <a:r>
              <a:rPr lang="en-US" sz="2000" dirty="0" smtClean="0"/>
              <a:t> or #</a:t>
            </a:r>
            <a:r>
              <a:rPr lang="en-US" sz="2000" dirty="0" err="1" smtClean="0"/>
              <a:t>ScholarSunday</a:t>
            </a:r>
            <a:r>
              <a:rPr lang="en-US" sz="2000" dirty="0" smtClean="0"/>
              <a:t> tweets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Improve/augment discussion: </a:t>
            </a:r>
          </a:p>
          <a:p>
            <a:r>
              <a:rPr lang="en-US" sz="2000" dirty="0" smtClean="0"/>
              <a:t>Fishbowl with </a:t>
            </a:r>
            <a:r>
              <a:rPr lang="en-US" sz="2000" dirty="0" err="1" smtClean="0"/>
              <a:t>livetweet</a:t>
            </a:r>
            <a:r>
              <a:rPr lang="en-US" sz="2000" dirty="0" smtClean="0"/>
              <a:t> component </a:t>
            </a:r>
          </a:p>
          <a:p>
            <a:r>
              <a:rPr lang="en-US" sz="2000" dirty="0" smtClean="0"/>
              <a:t>Tweet discussion questions before class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Peer Review Feedback</a:t>
            </a:r>
            <a:r>
              <a:rPr lang="en-US" sz="2000" dirty="0"/>
              <a:t>: </a:t>
            </a:r>
          </a:p>
          <a:p>
            <a:r>
              <a:rPr lang="en-US" sz="2000" dirty="0"/>
              <a:t>Presentations with </a:t>
            </a:r>
            <a:r>
              <a:rPr lang="en-US" sz="2000" dirty="0" err="1"/>
              <a:t>livetweet</a:t>
            </a:r>
            <a:r>
              <a:rPr lang="en-US" sz="2000" dirty="0"/>
              <a:t> peer review</a:t>
            </a:r>
          </a:p>
          <a:p>
            <a:r>
              <a:rPr lang="en-US" sz="2000" dirty="0"/>
              <a:t>Twitter Research Journals with required </a:t>
            </a:r>
            <a:r>
              <a:rPr lang="en-US" sz="2000" dirty="0" smtClean="0"/>
              <a:t>responses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 smtClean="0"/>
              <a:t>Research/Writing </a:t>
            </a:r>
            <a:r>
              <a:rPr lang="en-US" sz="2000" b="1" dirty="0"/>
              <a:t>Process</a:t>
            </a:r>
          </a:p>
          <a:p>
            <a:r>
              <a:rPr lang="en-US" sz="2000" dirty="0" err="1"/>
              <a:t>Livetweet</a:t>
            </a:r>
            <a:r>
              <a:rPr lang="en-US" sz="2000" dirty="0"/>
              <a:t> readings </a:t>
            </a:r>
            <a:endParaRPr lang="en-US" sz="2000" dirty="0" smtClean="0"/>
          </a:p>
          <a:p>
            <a:r>
              <a:rPr lang="en-US" sz="2000" dirty="0" smtClean="0"/>
              <a:t>Twitter </a:t>
            </a:r>
            <a:r>
              <a:rPr lang="en-US" sz="2000" dirty="0"/>
              <a:t>Research </a:t>
            </a:r>
            <a:r>
              <a:rPr lang="en-US" sz="2000" dirty="0" smtClean="0"/>
              <a:t>Journal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chemeClr val="accent1"/>
                </a:solidFill>
              </a:rPr>
              <a:t>@</a:t>
            </a:r>
            <a:r>
              <a:rPr lang="en-US" sz="1600" dirty="0" err="1" smtClean="0">
                <a:solidFill>
                  <a:schemeClr val="accent1"/>
                </a:solidFill>
              </a:rPr>
              <a:t>DrFitzPhD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26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1367088"/>
          </a:xfrm>
        </p:spPr>
        <p:txBody>
          <a:bodyPr>
            <a:normAutofit/>
          </a:bodyPr>
          <a:lstStyle/>
          <a:p>
            <a:r>
              <a:rPr lang="en-US" dirty="0"/>
              <a:t>Dr. Rebekah Fitzsimmons</a:t>
            </a:r>
          </a:p>
          <a:p>
            <a:r>
              <a:rPr lang="en-US" dirty="0"/>
              <a:t>Georgia Institute of Technology 						</a:t>
            </a:r>
            <a:r>
              <a:rPr lang="en-US" dirty="0" err="1"/>
              <a:t>rebekahfitzsimmons.wordpress.com</a:t>
            </a:r>
            <a:endParaRPr lang="en-US" dirty="0"/>
          </a:p>
          <a:p>
            <a:r>
              <a:rPr lang="en-US" dirty="0"/>
              <a:t>@</a:t>
            </a:r>
            <a:r>
              <a:rPr lang="en-US" dirty="0" err="1"/>
              <a:t>DrFitzPhD</a:t>
            </a:r>
            <a:r>
              <a:rPr lang="en-US" dirty="0"/>
              <a:t>											</a:t>
            </a:r>
            <a:r>
              <a:rPr lang="en-US" dirty="0" err="1"/>
              <a:t>rebekah.fitzsimmons@lmc.gatech.edu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33" r="23190" b="5992"/>
          <a:stretch/>
        </p:blipFill>
        <p:spPr>
          <a:xfrm>
            <a:off x="9898966" y="0"/>
            <a:ext cx="2293034" cy="21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9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Custom 2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49FF5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3334</TotalTime>
  <Words>574</Words>
  <Application>Microsoft Macintosh PowerPoint</Application>
  <PresentationFormat>Widescreen</PresentationFormat>
  <Paragraphs>146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Century Gothic</vt:lpstr>
      <vt:lpstr>Mangal</vt:lpstr>
      <vt:lpstr>Wingdings 2</vt:lpstr>
      <vt:lpstr>Quotable</vt:lpstr>
      <vt:lpstr>Better Learning Through Hashtags:  Building Community and Improving Discussion with Twitter </vt:lpstr>
      <vt:lpstr>Twitter in My Classrooms</vt:lpstr>
      <vt:lpstr>To Discuss Today</vt:lpstr>
      <vt:lpstr>Livetweeting as notetaking framework </vt:lpstr>
      <vt:lpstr>Livetweeting </vt:lpstr>
      <vt:lpstr>Example:*</vt:lpstr>
      <vt:lpstr>Pedagogical Implications</vt:lpstr>
      <vt:lpstr>Multimodality</vt:lpstr>
      <vt:lpstr>Peer feedback via Twitter</vt:lpstr>
      <vt:lpstr>Using the “social” in social media</vt:lpstr>
      <vt:lpstr>Example</vt:lpstr>
      <vt:lpstr>Capitalizing on social elements</vt:lpstr>
      <vt:lpstr>PowerPoint Presentation</vt:lpstr>
      <vt:lpstr>Peer Review and Beyond!</vt:lpstr>
      <vt:lpstr>Best practices for Twitter assignments</vt:lpstr>
      <vt:lpstr>Help Students Consider Privacy</vt:lpstr>
      <vt:lpstr>Twitter Genre Conventions</vt:lpstr>
      <vt:lpstr>Minimize Anxiety </vt:lpstr>
      <vt:lpstr>Model Twitter Use for Students</vt:lpstr>
      <vt:lpstr>Assignment Suggestions</vt:lpstr>
      <vt:lpstr>Thank you!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Better Learning Through Hashtags:  Building Community and Improving Discussion with Twitter </dc:title>
  <dc:creator>Rebekah Fitzsimmons</dc:creator>
  <cp:lastModifiedBy>Rebekah Fitzsimmons</cp:lastModifiedBy>
  <cp:revision>34</cp:revision>
  <dcterms:created xsi:type="dcterms:W3CDTF">2018-01-01T20:18:07Z</dcterms:created>
  <dcterms:modified xsi:type="dcterms:W3CDTF">2018-01-04T03:52:08Z</dcterms:modified>
</cp:coreProperties>
</file>