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89" r:id="rId1"/>
  </p:sldMasterIdLst>
  <p:sldIdLst>
    <p:sldId id="256" r:id="rId2"/>
    <p:sldId id="257" r:id="rId3"/>
    <p:sldId id="258" r:id="rId4"/>
    <p:sldId id="259" r:id="rId5"/>
    <p:sldId id="264" r:id="rId6"/>
    <p:sldId id="265" r:id="rId7"/>
    <p:sldId id="260" r:id="rId8"/>
    <p:sldId id="261" r:id="rId9"/>
    <p:sldId id="262" r:id="rId10"/>
    <p:sldId id="263" r:id="rId11"/>
    <p:sldId id="266" r:id="rId12"/>
    <p:sldId id="267" r:id="rId13"/>
    <p:sldId id="268" r:id="rId14"/>
    <p:sldId id="269" r:id="rId15"/>
    <p:sldId id="272" r:id="rId16"/>
    <p:sldId id="270" r:id="rId17"/>
    <p:sldId id="271"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68" d="100"/>
          <a:sy n="68" d="100"/>
        </p:scale>
        <p:origin x="-1504"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F9396D29-E23D-0147-8D5C-75D0FCC9824A}" type="datetimeFigureOut">
              <a:rPr lang="en-US" smtClean="0"/>
              <a:pPr/>
              <a:t>4/2/14</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F15D1BD0-CB39-8149-ADC5-EE940BE51E9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F9396D29-E23D-0147-8D5C-75D0FCC9824A}" type="datetimeFigureOut">
              <a:rPr lang="en-US" smtClean="0"/>
              <a:pPr/>
              <a:t>4/2/14</a:t>
            </a:fld>
            <a:endParaRPr lang="en-US"/>
          </a:p>
        </p:txBody>
      </p:sp>
      <p:sp>
        <p:nvSpPr>
          <p:cNvPr id="9" name="Slide Number Placeholder 8"/>
          <p:cNvSpPr>
            <a:spLocks noGrp="1"/>
          </p:cNvSpPr>
          <p:nvPr>
            <p:ph type="sldNum" sz="quarter" idx="15"/>
          </p:nvPr>
        </p:nvSpPr>
        <p:spPr/>
        <p:txBody>
          <a:bodyPr rtlCol="0"/>
          <a:lstStyle/>
          <a:p>
            <a:fld id="{F15D1BD0-CB39-8149-ADC5-EE940BE51E9C}"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F9396D29-E23D-0147-8D5C-75D0FCC9824A}" type="datetimeFigureOut">
              <a:rPr lang="en-US" smtClean="0"/>
              <a:pPr/>
              <a:t>4/2/14</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2BBB5E19-F10A-4C2F-BF6F-11C513378A2E}"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9396D29-E23D-0147-8D5C-75D0FCC9824A}" type="datetimeFigureOut">
              <a:rPr lang="en-US" smtClean="0"/>
              <a:pPr/>
              <a:t>4/2/14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5D1BD0-CB39-8149-ADC5-EE940BE51E9C}"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F9396D29-E23D-0147-8D5C-75D0FCC9824A}" type="datetimeFigureOut">
              <a:rPr lang="en-US" smtClean="0"/>
              <a:pPr/>
              <a:t>4/2/14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5D1BD0-CB39-8149-ADC5-EE940BE51E9C}"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F9396D29-E23D-0147-8D5C-75D0FCC9824A}" type="datetimeFigureOut">
              <a:rPr lang="en-US" smtClean="0"/>
              <a:pPr/>
              <a:t>4/2/14</a:t>
            </a:fld>
            <a:endParaRPr lang="en-US"/>
          </a:p>
        </p:txBody>
      </p:sp>
      <p:sp>
        <p:nvSpPr>
          <p:cNvPr id="7" name="Slide Number Placeholder 6"/>
          <p:cNvSpPr>
            <a:spLocks noGrp="1"/>
          </p:cNvSpPr>
          <p:nvPr>
            <p:ph type="sldNum" sz="quarter" idx="11"/>
          </p:nvPr>
        </p:nvSpPr>
        <p:spPr/>
        <p:txBody>
          <a:bodyPr rtlCol="0"/>
          <a:lstStyle/>
          <a:p>
            <a:fld id="{F15D1BD0-CB39-8149-ADC5-EE940BE51E9C}"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396D29-E23D-0147-8D5C-75D0FCC9824A}" type="datetimeFigureOut">
              <a:rPr lang="en-US" smtClean="0"/>
              <a:pPr/>
              <a:t>4/2/14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5D1BD0-CB39-8149-ADC5-EE940BE51E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F9396D29-E23D-0147-8D5C-75D0FCC9824A}" type="datetimeFigureOut">
              <a:rPr lang="en-US" smtClean="0"/>
              <a:pPr/>
              <a:t>4/2/14</a:t>
            </a:fld>
            <a:endParaRPr lang="en-US"/>
          </a:p>
        </p:txBody>
      </p:sp>
      <p:sp>
        <p:nvSpPr>
          <p:cNvPr id="22" name="Slide Number Placeholder 21"/>
          <p:cNvSpPr>
            <a:spLocks noGrp="1"/>
          </p:cNvSpPr>
          <p:nvPr>
            <p:ph type="sldNum" sz="quarter" idx="15"/>
          </p:nvPr>
        </p:nvSpPr>
        <p:spPr/>
        <p:txBody>
          <a:bodyPr rtlCol="0"/>
          <a:lstStyle/>
          <a:p>
            <a:fld id="{F15D1BD0-CB39-8149-ADC5-EE940BE51E9C}"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F9396D29-E23D-0147-8D5C-75D0FCC9824A}" type="datetimeFigureOut">
              <a:rPr lang="en-US" smtClean="0"/>
              <a:pPr/>
              <a:t>4/2/14</a:t>
            </a:fld>
            <a:endParaRPr lang="en-US"/>
          </a:p>
        </p:txBody>
      </p:sp>
      <p:sp>
        <p:nvSpPr>
          <p:cNvPr id="18" name="Slide Number Placeholder 17"/>
          <p:cNvSpPr>
            <a:spLocks noGrp="1"/>
          </p:cNvSpPr>
          <p:nvPr>
            <p:ph type="sldNum" sz="quarter" idx="11"/>
          </p:nvPr>
        </p:nvSpPr>
        <p:spPr/>
        <p:txBody>
          <a:bodyPr rtlCol="0"/>
          <a:lstStyle/>
          <a:p>
            <a:fld id="{F15D1BD0-CB39-8149-ADC5-EE940BE51E9C}"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9396D29-E23D-0147-8D5C-75D0FCC9824A}" type="datetimeFigureOut">
              <a:rPr lang="en-US" smtClean="0"/>
              <a:pPr/>
              <a:t>4/2/14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D1BD0-CB39-8149-ADC5-EE940BE51E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9396D29-E23D-0147-8D5C-75D0FCC9824A}" type="datetimeFigureOut">
              <a:rPr lang="en-US" smtClean="0"/>
              <a:pPr/>
              <a:t>4/2/14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D1BD0-CB39-8149-ADC5-EE940BE51E9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9396D29-E23D-0147-8D5C-75D0FCC9824A}" type="datetimeFigureOut">
              <a:rPr lang="en-US" smtClean="0"/>
              <a:pPr/>
              <a:t>4/2/14</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15D1BD0-CB39-8149-ADC5-EE940BE51E9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Quotation Sandwich </a:t>
            </a:r>
            <a:endParaRPr lang="en-US" dirty="0"/>
          </a:p>
        </p:txBody>
      </p:sp>
      <p:pic>
        <p:nvPicPr>
          <p:cNvPr id="3" name="Picture 2"/>
          <p:cNvPicPr>
            <a:picLocks noChangeAspect="1"/>
          </p:cNvPicPr>
          <p:nvPr/>
        </p:nvPicPr>
        <p:blipFill>
          <a:blip r:embed="rId2"/>
          <a:stretch>
            <a:fillRect/>
          </a:stretch>
        </p:blipFill>
        <p:spPr>
          <a:xfrm>
            <a:off x="2665131" y="940321"/>
            <a:ext cx="4757296" cy="23786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smtClean="0"/>
              <a:t>Topic Sentence:  “The Bread” </a:t>
            </a:r>
            <a:endParaRPr lang="en-US" dirty="0"/>
          </a:p>
        </p:txBody>
      </p:sp>
      <p:sp>
        <p:nvSpPr>
          <p:cNvPr id="3" name="Content Placeholder 2"/>
          <p:cNvSpPr>
            <a:spLocks noGrp="1"/>
          </p:cNvSpPr>
          <p:nvPr>
            <p:ph sz="quarter" idx="1"/>
          </p:nvPr>
        </p:nvSpPr>
        <p:spPr>
          <a:xfrm>
            <a:off x="457200" y="1600200"/>
            <a:ext cx="7467600" cy="4696589"/>
          </a:xfrm>
        </p:spPr>
        <p:txBody>
          <a:bodyPr wrap="square">
            <a:noAutofit/>
          </a:bodyPr>
          <a:lstStyle/>
          <a:p>
            <a:pPr>
              <a:buNone/>
            </a:pPr>
            <a:r>
              <a:rPr lang="en-US" dirty="0" smtClean="0"/>
              <a:t>Begin your quote sandwich with a sentence that discusses the major point that your quote will support.  </a:t>
            </a:r>
          </a:p>
          <a:p>
            <a:pPr>
              <a:buNone/>
            </a:pPr>
            <a:endParaRPr lang="en-US" dirty="0" smtClean="0"/>
          </a:p>
          <a:p>
            <a:pPr>
              <a:buNone/>
            </a:pPr>
            <a:endParaRPr lang="en-US" dirty="0" smtClean="0"/>
          </a:p>
          <a:p>
            <a:pPr>
              <a:buNone/>
            </a:pPr>
            <a:r>
              <a:rPr lang="en-US" dirty="0" smtClean="0"/>
              <a:t>This the foundation of your </a:t>
            </a:r>
          </a:p>
          <a:p>
            <a:pPr>
              <a:buNone/>
            </a:pPr>
            <a:r>
              <a:rPr lang="en-US" dirty="0" smtClean="0"/>
              <a:t>sandwich, so it should be </a:t>
            </a:r>
          </a:p>
          <a:p>
            <a:pPr>
              <a:buNone/>
            </a:pPr>
            <a:r>
              <a:rPr lang="en-US" dirty="0" smtClean="0"/>
              <a:t>strong, sturdy and interesting: </a:t>
            </a:r>
          </a:p>
          <a:p>
            <a:pPr>
              <a:buNone/>
            </a:pPr>
            <a:r>
              <a:rPr lang="en-US" dirty="0" smtClean="0"/>
              <a:t>think multi-grain versus </a:t>
            </a:r>
          </a:p>
          <a:p>
            <a:pPr>
              <a:buNone/>
            </a:pPr>
            <a:r>
              <a:rPr lang="en-US" dirty="0" smtClean="0"/>
              <a:t>Wonder bread.  </a:t>
            </a:r>
          </a:p>
          <a:p>
            <a:pPr>
              <a:buNone/>
            </a:pPr>
            <a:endParaRPr lang="en-US" dirty="0" smtClean="0"/>
          </a:p>
        </p:txBody>
      </p:sp>
      <p:pic>
        <p:nvPicPr>
          <p:cNvPr id="4" name="Picture 3" descr="images.jpg"/>
          <p:cNvPicPr>
            <a:picLocks noChangeAspect="1"/>
          </p:cNvPicPr>
          <p:nvPr/>
        </p:nvPicPr>
        <p:blipFill>
          <a:blip r:embed="rId2"/>
          <a:stretch>
            <a:fillRect/>
          </a:stretch>
        </p:blipFill>
        <p:spPr>
          <a:xfrm>
            <a:off x="4905375" y="3259457"/>
            <a:ext cx="2913863" cy="303733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dirty="0" smtClean="0"/>
              <a:t>Optional linking sentence:  “The Condiment”</a:t>
            </a:r>
            <a:endParaRPr lang="en-US" dirty="0"/>
          </a:p>
        </p:txBody>
      </p:sp>
      <p:sp>
        <p:nvSpPr>
          <p:cNvPr id="3" name="Content Placeholder 2"/>
          <p:cNvSpPr>
            <a:spLocks noGrp="1"/>
          </p:cNvSpPr>
          <p:nvPr>
            <p:ph sz="quarter" idx="1"/>
          </p:nvPr>
        </p:nvSpPr>
        <p:spPr/>
        <p:txBody>
          <a:bodyPr/>
          <a:lstStyle/>
          <a:p>
            <a:pPr>
              <a:buNone/>
            </a:pPr>
            <a:r>
              <a:rPr lang="en-US" dirty="0" smtClean="0"/>
              <a:t>A smooth and flavorful sentence may be used to connect your main point to the quotation.</a:t>
            </a:r>
            <a:r>
              <a:rPr lang="en-US" dirty="0" smtClean="0"/>
              <a:t> A </a:t>
            </a:r>
            <a:r>
              <a:rPr lang="en-US" dirty="0" smtClean="0"/>
              <a:t>linking sentence might briefly summarize the subject about which the quotation speaks more </a:t>
            </a:r>
            <a:r>
              <a:rPr lang="en-US" dirty="0" smtClean="0"/>
              <a:t>specifically. </a:t>
            </a:r>
          </a:p>
          <a:p>
            <a:pPr>
              <a:buNone/>
            </a:pPr>
            <a:endParaRPr lang="en-US" dirty="0" smtClean="0"/>
          </a:p>
          <a:p>
            <a:pPr algn="r">
              <a:buNone/>
            </a:pPr>
            <a:r>
              <a:rPr lang="en-US" dirty="0" smtClean="0"/>
              <a:t>Example: In a heated exchange </a:t>
            </a:r>
            <a:r>
              <a:rPr lang="en-US" dirty="0" smtClean="0"/>
              <a:t>with members of the congressional oversight </a:t>
            </a:r>
          </a:p>
          <a:p>
            <a:pPr algn="r">
              <a:buNone/>
            </a:pPr>
            <a:r>
              <a:rPr lang="en-US" dirty="0" smtClean="0"/>
              <a:t>c</a:t>
            </a:r>
            <a:r>
              <a:rPr lang="en-US" dirty="0" smtClean="0"/>
              <a:t>ommittee, Steve Jobs claimed</a:t>
            </a:r>
          </a:p>
          <a:p>
            <a:pPr algn="r">
              <a:buNone/>
            </a:pPr>
            <a:r>
              <a:rPr lang="en-US" dirty="0" smtClean="0"/>
              <a:t>his company had not violated</a:t>
            </a:r>
            <a:br>
              <a:rPr lang="en-US" dirty="0" smtClean="0"/>
            </a:br>
            <a:r>
              <a:rPr lang="en-US" dirty="0" smtClean="0"/>
              <a:t>anti-trust laws. </a:t>
            </a:r>
            <a:endParaRPr lang="en-US" dirty="0"/>
          </a:p>
        </p:txBody>
      </p:sp>
      <p:pic>
        <p:nvPicPr>
          <p:cNvPr id="4" name="Picture 3" descr="images-1.jpg"/>
          <p:cNvPicPr>
            <a:picLocks noChangeAspect="1"/>
          </p:cNvPicPr>
          <p:nvPr/>
        </p:nvPicPr>
        <p:blipFill>
          <a:blip r:embed="rId2"/>
          <a:stretch>
            <a:fillRect/>
          </a:stretch>
        </p:blipFill>
        <p:spPr>
          <a:xfrm>
            <a:off x="511807" y="4569976"/>
            <a:ext cx="2878375" cy="191891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dirty="0" smtClean="0"/>
              <a:t>Introduction of the Quotation:  “The Lettuce and tomato” </a:t>
            </a:r>
            <a:endParaRPr lang="en-US" dirty="0"/>
          </a:p>
        </p:txBody>
      </p:sp>
      <p:sp>
        <p:nvSpPr>
          <p:cNvPr id="3" name="Content Placeholder 2"/>
          <p:cNvSpPr>
            <a:spLocks noGrp="1"/>
          </p:cNvSpPr>
          <p:nvPr>
            <p:ph sz="quarter" idx="1"/>
          </p:nvPr>
        </p:nvSpPr>
        <p:spPr/>
        <p:txBody>
          <a:bodyPr>
            <a:normAutofit/>
          </a:bodyPr>
          <a:lstStyle/>
          <a:p>
            <a:pPr>
              <a:buNone/>
            </a:pPr>
            <a:r>
              <a:rPr lang="en-US" dirty="0" smtClean="0"/>
              <a:t>Use a signal phrase (lettuce) to introduce the “speaker” or author of the quote you are using.</a:t>
            </a:r>
            <a:r>
              <a:rPr lang="en-US" dirty="0" smtClean="0"/>
              <a:t> </a:t>
            </a:r>
          </a:p>
          <a:p>
            <a:pPr>
              <a:buNone/>
            </a:pPr>
            <a:r>
              <a:rPr lang="en-US" dirty="0" smtClean="0"/>
              <a:t>Use an appositive (tomato) to introduce the “speaker’s” credentials or </a:t>
            </a:r>
            <a:r>
              <a:rPr lang="en-US" dirty="0" smtClean="0"/>
              <a:t>qualifications</a:t>
            </a:r>
          </a:p>
          <a:p>
            <a:pPr>
              <a:buNone/>
            </a:pPr>
            <a:endParaRPr lang="en-US" dirty="0" smtClean="0"/>
          </a:p>
          <a:p>
            <a:pPr>
              <a:buNone/>
            </a:pPr>
            <a:r>
              <a:rPr lang="en-US" dirty="0" smtClean="0"/>
              <a:t>Example: Jobs, longtime head of Apple, claimed, “We strive to follow the law” (Chester 12).  </a:t>
            </a:r>
          </a:p>
          <a:p>
            <a:endParaRPr lang="en-US" dirty="0" smtClean="0"/>
          </a:p>
          <a:p>
            <a:pPr>
              <a:buNone/>
            </a:pPr>
            <a:endParaRPr lang="en-US" dirty="0"/>
          </a:p>
        </p:txBody>
      </p:sp>
      <p:pic>
        <p:nvPicPr>
          <p:cNvPr id="4" name="Picture 3" descr="images-2.jpg"/>
          <p:cNvPicPr>
            <a:picLocks noChangeAspect="1"/>
          </p:cNvPicPr>
          <p:nvPr/>
        </p:nvPicPr>
        <p:blipFill>
          <a:blip r:embed="rId2"/>
          <a:stretch>
            <a:fillRect/>
          </a:stretch>
        </p:blipFill>
        <p:spPr>
          <a:xfrm>
            <a:off x="2814094" y="4378325"/>
            <a:ext cx="2462756" cy="246275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 of the Quotation:  “The Lettuce and tomato” </a:t>
            </a:r>
            <a:endParaRPr lang="en-US" dirty="0"/>
          </a:p>
        </p:txBody>
      </p:sp>
      <p:sp>
        <p:nvSpPr>
          <p:cNvPr id="3" name="Content Placeholder 2"/>
          <p:cNvSpPr>
            <a:spLocks noGrp="1"/>
          </p:cNvSpPr>
          <p:nvPr>
            <p:ph sz="quarter" idx="1"/>
          </p:nvPr>
        </p:nvSpPr>
        <p:spPr/>
        <p:txBody>
          <a:bodyPr>
            <a:normAutofit/>
          </a:bodyPr>
          <a:lstStyle/>
          <a:p>
            <a:pPr>
              <a:buNone/>
            </a:pPr>
            <a:r>
              <a:rPr lang="en-US" dirty="0" smtClean="0"/>
              <a:t>Another example</a:t>
            </a:r>
            <a:r>
              <a:rPr lang="en-US" dirty="0" smtClean="0"/>
              <a:t>:  According to Dr. John Smith [</a:t>
            </a:r>
            <a:r>
              <a:rPr lang="en-US" i="1" dirty="0" smtClean="0"/>
              <a:t>signal phrase]</a:t>
            </a:r>
            <a:r>
              <a:rPr lang="en-US" dirty="0" smtClean="0"/>
              <a:t>, respected physician [</a:t>
            </a:r>
            <a:r>
              <a:rPr lang="en-US" i="1" dirty="0" smtClean="0"/>
              <a:t>appositive</a:t>
            </a:r>
            <a:r>
              <a:rPr lang="en-US" dirty="0" smtClean="0"/>
              <a:t>]</a:t>
            </a:r>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Note: once you have used the sources full name, you can refer to him/her by last name only for the remainder of your paper</a:t>
            </a:r>
            <a:r>
              <a:rPr lang="en-US" dirty="0" smtClean="0"/>
              <a:t>.</a:t>
            </a:r>
            <a:endParaRPr lang="en-US" dirty="0" smtClean="0"/>
          </a:p>
          <a:p>
            <a:pPr>
              <a:buNone/>
            </a:pPr>
            <a:r>
              <a:rPr lang="en-US" dirty="0" smtClean="0"/>
              <a:t>	Smith claims . . . </a:t>
            </a:r>
          </a:p>
          <a:p>
            <a:pPr>
              <a:buNone/>
            </a:pPr>
            <a:r>
              <a:rPr lang="en-US" dirty="0" smtClean="0"/>
              <a:t>	Smith writes . . . </a:t>
            </a:r>
          </a:p>
          <a:p>
            <a:endParaRPr lang="en-US" dirty="0"/>
          </a:p>
        </p:txBody>
      </p:sp>
      <p:pic>
        <p:nvPicPr>
          <p:cNvPr id="4" name="Picture 3"/>
          <p:cNvPicPr>
            <a:picLocks noChangeAspect="1"/>
          </p:cNvPicPr>
          <p:nvPr/>
        </p:nvPicPr>
        <p:blipFill>
          <a:blip r:embed="rId2"/>
          <a:stretch>
            <a:fillRect/>
          </a:stretch>
        </p:blipFill>
        <p:spPr>
          <a:xfrm>
            <a:off x="2525469" y="2611884"/>
            <a:ext cx="2280136" cy="15262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 of the Quotation:  “The Lettuce and tomato” </a:t>
            </a:r>
            <a:endParaRPr lang="en-US" dirty="0"/>
          </a:p>
        </p:txBody>
      </p:sp>
      <p:sp>
        <p:nvSpPr>
          <p:cNvPr id="3" name="Content Placeholder 2"/>
          <p:cNvSpPr>
            <a:spLocks noGrp="1"/>
          </p:cNvSpPr>
          <p:nvPr>
            <p:ph sz="quarter" idx="1"/>
          </p:nvPr>
        </p:nvSpPr>
        <p:spPr/>
        <p:txBody>
          <a:bodyPr>
            <a:normAutofit/>
          </a:bodyPr>
          <a:lstStyle/>
          <a:p>
            <a:pPr>
              <a:buNone/>
            </a:pPr>
            <a:r>
              <a:rPr lang="en-US" dirty="0" smtClean="0"/>
              <a:t>You may add other identifying information about the quoted expert here as well (think other toppings like pickles, peppers etc.)  </a:t>
            </a:r>
          </a:p>
          <a:p>
            <a:pPr>
              <a:buNone/>
            </a:pPr>
            <a:endParaRPr lang="en-US" dirty="0" smtClean="0"/>
          </a:p>
          <a:p>
            <a:pPr>
              <a:buNone/>
            </a:pPr>
            <a:endParaRPr lang="en-US" dirty="0" smtClean="0"/>
          </a:p>
          <a:p>
            <a:pPr>
              <a:buNone/>
            </a:pPr>
            <a:r>
              <a:rPr lang="en-US" dirty="0" smtClean="0"/>
              <a:t>“According to Dr. John Smith, a respected physician, whose son died of a heart attack at 40 [</a:t>
            </a:r>
            <a:r>
              <a:rPr lang="en-US" i="1" dirty="0" smtClean="0"/>
              <a:t>signals ethos/bias=pickles</a:t>
            </a:r>
            <a:r>
              <a:rPr lang="en-US" dirty="0" smtClean="0"/>
              <a:t>], believes, “awareness is the key” (27)</a:t>
            </a:r>
            <a:r>
              <a:rPr lang="en-US" dirty="0" smtClean="0"/>
              <a:t>. </a:t>
            </a:r>
            <a:r>
              <a:rPr lang="en-US" dirty="0" smtClean="0"/>
              <a:t>Smith now volunteers at community centers, giving lectures about the dangers of high cholesterol in honor of his son (32). [</a:t>
            </a:r>
            <a:r>
              <a:rPr lang="en-US" i="1" dirty="0" smtClean="0"/>
              <a:t>pathos appeal = onions</a:t>
            </a:r>
            <a:r>
              <a:rPr lang="en-US" dirty="0" smtClean="0"/>
              <a:t>]   </a:t>
            </a:r>
          </a:p>
          <a:p>
            <a:endParaRPr lang="en-US" dirty="0"/>
          </a:p>
        </p:txBody>
      </p:sp>
      <p:pic>
        <p:nvPicPr>
          <p:cNvPr id="4" name="Picture 3"/>
          <p:cNvPicPr>
            <a:picLocks noChangeAspect="1"/>
          </p:cNvPicPr>
          <p:nvPr/>
        </p:nvPicPr>
        <p:blipFill>
          <a:blip r:embed="rId2"/>
          <a:stretch>
            <a:fillRect/>
          </a:stretch>
        </p:blipFill>
        <p:spPr>
          <a:xfrm>
            <a:off x="7200900" y="2300684"/>
            <a:ext cx="1447800" cy="15748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smtClean="0"/>
              <a:t>Quotation: “The Meat” </a:t>
            </a:r>
            <a:endParaRPr lang="en-US" dirty="0"/>
          </a:p>
        </p:txBody>
      </p:sp>
      <p:sp>
        <p:nvSpPr>
          <p:cNvPr id="3" name="Content Placeholder 2"/>
          <p:cNvSpPr>
            <a:spLocks noGrp="1"/>
          </p:cNvSpPr>
          <p:nvPr>
            <p:ph sz="quarter" idx="1"/>
          </p:nvPr>
        </p:nvSpPr>
        <p:spPr/>
        <p:txBody>
          <a:bodyPr/>
          <a:lstStyle/>
          <a:p>
            <a:pPr>
              <a:buNone/>
            </a:pPr>
            <a:r>
              <a:rPr lang="en-US" dirty="0" smtClean="0"/>
              <a:t>Encompassed by quotation marks, as, for example: “This is where you put your quotation if it is under four lines in your text” (Surname #). </a:t>
            </a:r>
            <a:r>
              <a:rPr lang="en-US" b="1" dirty="0" smtClean="0"/>
              <a:t> </a:t>
            </a:r>
          </a:p>
          <a:p>
            <a:pPr>
              <a:buNone/>
            </a:pPr>
            <a:endParaRPr lang="en-US" b="1" dirty="0" smtClean="0"/>
          </a:p>
          <a:p>
            <a:pPr>
              <a:buNone/>
            </a:pPr>
            <a:r>
              <a:rPr lang="en-US" b="1" dirty="0" smtClean="0"/>
              <a:t>With the lettuce/tomato, it would look like this:</a:t>
            </a:r>
          </a:p>
          <a:p>
            <a:pPr>
              <a:buNone/>
            </a:pPr>
            <a:r>
              <a:rPr lang="en-US" dirty="0" smtClean="0"/>
              <a:t>According to Dr. John Smith, respected physician, “This quotation perfectly supports my argument while stating important new information” (32). </a:t>
            </a:r>
          </a:p>
          <a:p>
            <a:pPr>
              <a:buNone/>
            </a:pPr>
            <a:r>
              <a:rPr lang="en-US" dirty="0" smtClean="0"/>
              <a:t> </a:t>
            </a:r>
          </a:p>
          <a:p>
            <a:pPr>
              <a:buNone/>
            </a:pPr>
            <a:endParaRPr lang="en-US" b="1" dirty="0" smtClean="0"/>
          </a:p>
          <a:p>
            <a:pPr>
              <a:buNone/>
            </a:pPr>
            <a:endParaRPr lang="en-US" dirty="0" smtClean="0"/>
          </a:p>
          <a:p>
            <a:pPr>
              <a:buNone/>
            </a:pPr>
            <a:endParaRPr lang="en-US" dirty="0"/>
          </a:p>
        </p:txBody>
      </p:sp>
      <p:pic>
        <p:nvPicPr>
          <p:cNvPr id="4" name="Picture 3" descr="images-3.jpg"/>
          <p:cNvPicPr>
            <a:picLocks noChangeAspect="1"/>
          </p:cNvPicPr>
          <p:nvPr/>
        </p:nvPicPr>
        <p:blipFill>
          <a:blip r:embed="rId2"/>
          <a:stretch>
            <a:fillRect/>
          </a:stretch>
        </p:blipFill>
        <p:spPr>
          <a:xfrm>
            <a:off x="2713074" y="5262464"/>
            <a:ext cx="2175731" cy="159553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smtClean="0"/>
              <a:t>Citation: “Cheese” </a:t>
            </a:r>
            <a:endParaRPr lang="en-US" dirty="0"/>
          </a:p>
        </p:txBody>
      </p:sp>
      <p:sp>
        <p:nvSpPr>
          <p:cNvPr id="3" name="Content Placeholder 2"/>
          <p:cNvSpPr>
            <a:spLocks noGrp="1"/>
          </p:cNvSpPr>
          <p:nvPr>
            <p:ph sz="quarter" idx="1"/>
          </p:nvPr>
        </p:nvSpPr>
        <p:spPr/>
        <p:txBody>
          <a:bodyPr/>
          <a:lstStyle/>
          <a:p>
            <a:pPr>
              <a:buNone/>
            </a:pPr>
            <a:r>
              <a:rPr lang="en-US" dirty="0" smtClean="0"/>
              <a:t>List the citation in </a:t>
            </a:r>
            <a:r>
              <a:rPr lang="en-US" dirty="0" smtClean="0"/>
              <a:t>MLA </a:t>
            </a:r>
            <a:r>
              <a:rPr lang="en-US" dirty="0" smtClean="0"/>
              <a:t>format.  This is just as important as checking the expiration date on all your cold cuts – without the citation, the meat/cheese is NO GOOD.  </a:t>
            </a:r>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Remember, if you have used the “speaker’s” name in the paragraph already, you only need to include the page number in parentheses. </a:t>
            </a:r>
            <a:endParaRPr lang="en-US" dirty="0"/>
          </a:p>
        </p:txBody>
      </p:sp>
      <p:pic>
        <p:nvPicPr>
          <p:cNvPr id="5" name="Picture 4" descr="images-5.jpg"/>
          <p:cNvPicPr>
            <a:picLocks noChangeAspect="1"/>
          </p:cNvPicPr>
          <p:nvPr/>
        </p:nvPicPr>
        <p:blipFill>
          <a:blip r:embed="rId2"/>
          <a:stretch>
            <a:fillRect/>
          </a:stretch>
        </p:blipFill>
        <p:spPr>
          <a:xfrm>
            <a:off x="3187700" y="3246438"/>
            <a:ext cx="1473200" cy="14732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smtClean="0"/>
              <a:t>Point: “The Bread” </a:t>
            </a:r>
            <a:endParaRPr lang="en-US" dirty="0"/>
          </a:p>
        </p:txBody>
      </p:sp>
      <p:sp>
        <p:nvSpPr>
          <p:cNvPr id="3" name="Content Placeholder 2"/>
          <p:cNvSpPr>
            <a:spLocks noGrp="1"/>
          </p:cNvSpPr>
          <p:nvPr>
            <p:ph sz="quarter" idx="1"/>
          </p:nvPr>
        </p:nvSpPr>
        <p:spPr/>
        <p:txBody>
          <a:bodyPr>
            <a:normAutofit lnSpcReduction="10000"/>
          </a:bodyPr>
          <a:lstStyle/>
          <a:p>
            <a:pPr>
              <a:buNone/>
            </a:pPr>
            <a:r>
              <a:rPr lang="en-US" dirty="0" smtClean="0"/>
              <a:t>Immediately following the citation, explain why you have used this quotation or how it relates to the larger issues (including your thesis) of your paper. </a:t>
            </a:r>
          </a:p>
          <a:p>
            <a:pPr>
              <a:buNone/>
            </a:pPr>
            <a:endParaRPr lang="en-US" dirty="0" smtClean="0"/>
          </a:p>
          <a:p>
            <a:pPr>
              <a:buNone/>
            </a:pPr>
            <a:r>
              <a:rPr lang="en-US" dirty="0" smtClean="0"/>
              <a:t>This explanation, coupled with the topic sentence, comprises the most important part of your paragraph. This is where YOUR ideas shine through.  Without both pieces of bread, the sandwich falls apart!</a:t>
            </a:r>
          </a:p>
          <a:p>
            <a:pPr>
              <a:buNone/>
            </a:pPr>
            <a:endParaRPr lang="en-US" dirty="0" smtClean="0"/>
          </a:p>
          <a:p>
            <a:pPr>
              <a:buNone/>
            </a:pPr>
            <a:r>
              <a:rPr lang="en-US" dirty="0" smtClean="0"/>
              <a:t>Make your logical connections explicit.  Don’t quote dump! </a:t>
            </a:r>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05610"/>
          </a:xfrm>
        </p:spPr>
        <p:txBody>
          <a:bodyPr/>
          <a:lstStyle/>
          <a:p>
            <a:r>
              <a:rPr lang="en-US" smtClean="0"/>
              <a:t>Example:</a:t>
            </a:r>
            <a:endParaRPr lang="en-US" dirty="0"/>
          </a:p>
        </p:txBody>
      </p:sp>
      <p:sp>
        <p:nvSpPr>
          <p:cNvPr id="3" name="Content Placeholder 2"/>
          <p:cNvSpPr>
            <a:spLocks noGrp="1"/>
          </p:cNvSpPr>
          <p:nvPr>
            <p:ph sz="quarter" idx="1"/>
          </p:nvPr>
        </p:nvSpPr>
        <p:spPr>
          <a:xfrm>
            <a:off x="457200" y="880248"/>
            <a:ext cx="7467600" cy="5593704"/>
          </a:xfrm>
        </p:spPr>
        <p:txBody>
          <a:bodyPr>
            <a:normAutofit/>
          </a:bodyPr>
          <a:lstStyle/>
          <a:p>
            <a:pPr>
              <a:buNone/>
            </a:pPr>
            <a:r>
              <a:rPr lang="en-US" i="1" dirty="0" smtClean="0"/>
              <a:t>  </a:t>
            </a:r>
            <a:r>
              <a:rPr lang="en-US" dirty="0" smtClean="0">
                <a:solidFill>
                  <a:schemeClr val="accent4">
                    <a:lumMod val="50000"/>
                  </a:schemeClr>
                </a:solidFill>
              </a:rPr>
              <a:t>Presently in American culture, we worship thinness. </a:t>
            </a:r>
            <a:r>
              <a:rPr lang="en-US" i="1" dirty="0" smtClean="0">
                <a:solidFill>
                  <a:srgbClr val="8A7007"/>
                </a:solidFill>
              </a:rPr>
              <a:t>[bread] </a:t>
            </a:r>
            <a:r>
              <a:rPr lang="en-US" dirty="0" smtClean="0">
                <a:solidFill>
                  <a:schemeClr val="accent3"/>
                </a:solidFill>
              </a:rPr>
              <a:t>Just as unrealistic standards have driven some people to health problems, it has also produced a new attitude towards fitness. </a:t>
            </a:r>
            <a:r>
              <a:rPr lang="en-US" i="1" dirty="0" smtClean="0">
                <a:solidFill>
                  <a:schemeClr val="accent3"/>
                </a:solidFill>
              </a:rPr>
              <a:t>[condiment]</a:t>
            </a:r>
            <a:r>
              <a:rPr lang="en-US" i="1" dirty="0" smtClean="0"/>
              <a:t> </a:t>
            </a:r>
            <a:r>
              <a:rPr lang="en-US" dirty="0" smtClean="0">
                <a:solidFill>
                  <a:srgbClr val="008000"/>
                </a:solidFill>
              </a:rPr>
              <a:t>According to Roberta </a:t>
            </a:r>
            <a:r>
              <a:rPr lang="en-US" dirty="0" err="1" smtClean="0">
                <a:solidFill>
                  <a:srgbClr val="008000"/>
                </a:solidFill>
              </a:rPr>
              <a:t>Seid</a:t>
            </a:r>
            <a:r>
              <a:rPr lang="en-US" dirty="0" smtClean="0">
                <a:solidFill>
                  <a:srgbClr val="008000"/>
                </a:solidFill>
              </a:rPr>
              <a:t>, a lecturer at USC: [</a:t>
            </a:r>
            <a:r>
              <a:rPr lang="en-US" i="1" dirty="0" smtClean="0">
                <a:solidFill>
                  <a:srgbClr val="008000"/>
                </a:solidFill>
              </a:rPr>
              <a:t>lettuce/tomato</a:t>
            </a:r>
            <a:r>
              <a:rPr lang="en-US" dirty="0" smtClean="0">
                <a:solidFill>
                  <a:srgbClr val="008000"/>
                </a:solidFill>
              </a:rPr>
              <a:t>] </a:t>
            </a:r>
            <a:r>
              <a:rPr lang="en-US" dirty="0" smtClean="0">
                <a:solidFill>
                  <a:schemeClr val="accent1">
                    <a:lumMod val="75000"/>
                  </a:schemeClr>
                </a:solidFill>
              </a:rPr>
              <a:t>“We have elevated the pursuit of a lean, fat free body into a new religion” (498).</a:t>
            </a:r>
            <a:r>
              <a:rPr lang="en-US" i="1" dirty="0" smtClean="0">
                <a:solidFill>
                  <a:schemeClr val="accent1">
                    <a:lumMod val="75000"/>
                  </a:schemeClr>
                </a:solidFill>
              </a:rPr>
              <a:t> </a:t>
            </a:r>
            <a:r>
              <a:rPr lang="en-US" dirty="0" smtClean="0">
                <a:solidFill>
                  <a:schemeClr val="accent1">
                    <a:lumMod val="75000"/>
                  </a:schemeClr>
                </a:solidFill>
              </a:rPr>
              <a:t>The creed of this “new religion” is “I eat well, watch my weight, and exercise [</a:t>
            </a:r>
            <a:r>
              <a:rPr lang="en-US" i="1" dirty="0" smtClean="0">
                <a:solidFill>
                  <a:schemeClr val="accent1">
                    <a:lumMod val="75000"/>
                  </a:schemeClr>
                </a:solidFill>
              </a:rPr>
              <a:t>meat</a:t>
            </a:r>
            <a:r>
              <a:rPr lang="en-US" dirty="0" smtClean="0">
                <a:solidFill>
                  <a:schemeClr val="accent1">
                    <a:lumMod val="75000"/>
                  </a:schemeClr>
                </a:solidFill>
              </a:rPr>
              <a:t>]” (498).</a:t>
            </a:r>
            <a:r>
              <a:rPr lang="en-US" i="1" dirty="0" smtClean="0">
                <a:solidFill>
                  <a:schemeClr val="accent1">
                    <a:lumMod val="75000"/>
                  </a:schemeClr>
                </a:solidFill>
              </a:rPr>
              <a:t> [cheese]</a:t>
            </a:r>
            <a:r>
              <a:rPr lang="en-US" dirty="0" smtClean="0">
                <a:solidFill>
                  <a:schemeClr val="accent1">
                    <a:lumMod val="75000"/>
                  </a:schemeClr>
                </a:solidFill>
              </a:rPr>
              <a:t> </a:t>
            </a:r>
            <a:r>
              <a:rPr lang="en-US" dirty="0" smtClean="0">
                <a:solidFill>
                  <a:srgbClr val="8A7007"/>
                </a:solidFill>
              </a:rPr>
              <a:t>In our new church, then, Richard Simmons an apostle and Little Debbie, the new Satan. Just like religion, the cult of thinness can become dangerous by celebrating sacrifice and creating unrealistic role models. [</a:t>
            </a:r>
            <a:r>
              <a:rPr lang="en-US" i="1" dirty="0" smtClean="0">
                <a:solidFill>
                  <a:srgbClr val="8A7007"/>
                </a:solidFill>
              </a:rPr>
              <a:t>bread</a:t>
            </a:r>
            <a:r>
              <a:rPr lang="en-US" dirty="0" smtClean="0">
                <a:solidFill>
                  <a:srgbClr val="8A7007"/>
                </a:solidFill>
              </a:rPr>
              <a:t>]</a:t>
            </a:r>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a Quote Sandwich to a Paragraph</a:t>
            </a:r>
            <a:endParaRPr lang="en-US" dirty="0"/>
          </a:p>
        </p:txBody>
      </p:sp>
      <p:sp>
        <p:nvSpPr>
          <p:cNvPr id="3" name="Content Placeholder 2"/>
          <p:cNvSpPr>
            <a:spLocks noGrp="1"/>
          </p:cNvSpPr>
          <p:nvPr>
            <p:ph sz="quarter" idx="1"/>
          </p:nvPr>
        </p:nvSpPr>
        <p:spPr>
          <a:xfrm>
            <a:off x="570299" y="2522686"/>
            <a:ext cx="7467600" cy="922486"/>
          </a:xfrm>
        </p:spPr>
        <p:txBody>
          <a:bodyPr>
            <a:normAutofit/>
          </a:bodyPr>
          <a:lstStyle/>
          <a:p>
            <a:pPr algn="ctr">
              <a:buNone/>
            </a:pPr>
            <a:r>
              <a:rPr lang="en-US" sz="3000" dirty="0" smtClean="0">
                <a:ln>
                  <a:solidFill>
                    <a:srgbClr val="FE8637"/>
                  </a:solidFill>
                </a:ln>
              </a:rPr>
              <a:t>A quote sandwich 		a paragraph</a:t>
            </a:r>
            <a:endParaRPr lang="en-US" sz="3000" dirty="0">
              <a:ln>
                <a:solidFill>
                  <a:srgbClr val="FE8637"/>
                </a:solidFill>
              </a:ln>
            </a:endParaRPr>
          </a:p>
        </p:txBody>
      </p:sp>
      <p:sp>
        <p:nvSpPr>
          <p:cNvPr id="4" name="Not Equal 3"/>
          <p:cNvSpPr/>
          <p:nvPr/>
        </p:nvSpPr>
        <p:spPr>
          <a:xfrm>
            <a:off x="4392299" y="2522686"/>
            <a:ext cx="687950" cy="646377"/>
          </a:xfrm>
          <a:prstGeom prst="mathNotEqual">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952546" y="4533777"/>
            <a:ext cx="6972254" cy="1015663"/>
          </a:xfrm>
          <a:prstGeom prst="rect">
            <a:avLst/>
          </a:prstGeom>
          <a:noFill/>
        </p:spPr>
        <p:txBody>
          <a:bodyPr wrap="square" rtlCol="0">
            <a:spAutoFit/>
          </a:bodyPr>
          <a:lstStyle/>
          <a:p>
            <a:r>
              <a:rPr lang="en-US" sz="3000" dirty="0" smtClean="0">
                <a:ln>
                  <a:solidFill>
                    <a:srgbClr val="FE8637"/>
                  </a:solidFill>
                </a:ln>
              </a:rPr>
              <a:t>Quote sandwich  			support for 									topic sentence</a:t>
            </a:r>
            <a:endParaRPr lang="en-US" sz="3000" dirty="0">
              <a:ln>
                <a:solidFill>
                  <a:srgbClr val="FE8637"/>
                </a:solidFill>
              </a:ln>
            </a:endParaRPr>
          </a:p>
        </p:txBody>
      </p:sp>
      <p:sp>
        <p:nvSpPr>
          <p:cNvPr id="8" name="Equal 7"/>
          <p:cNvSpPr/>
          <p:nvPr/>
        </p:nvSpPr>
        <p:spPr>
          <a:xfrm>
            <a:off x="4304099" y="4533777"/>
            <a:ext cx="582112" cy="768686"/>
          </a:xfrm>
          <a:prstGeom prst="mathEqual">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Sentences </a:t>
            </a:r>
            <a:br>
              <a:rPr lang="en-US" dirty="0" smtClean="0"/>
            </a:br>
            <a:r>
              <a:rPr lang="en-US" dirty="0" smtClean="0"/>
              <a:t>(Page 470-480 A&amp;B)</a:t>
            </a:r>
            <a:endParaRPr lang="en-US" dirty="0"/>
          </a:p>
        </p:txBody>
      </p:sp>
      <p:sp>
        <p:nvSpPr>
          <p:cNvPr id="3" name="Content Placeholder 2"/>
          <p:cNvSpPr>
            <a:spLocks noGrp="1"/>
          </p:cNvSpPr>
          <p:nvPr>
            <p:ph sz="quarter" idx="1"/>
          </p:nvPr>
        </p:nvSpPr>
        <p:spPr/>
        <p:txBody>
          <a:bodyPr/>
          <a:lstStyle/>
          <a:p>
            <a:r>
              <a:rPr lang="en-US" dirty="0" smtClean="0"/>
              <a:t>Meaning or point for each paragraph</a:t>
            </a:r>
          </a:p>
          <a:p>
            <a:r>
              <a:rPr lang="en-US" dirty="0" smtClean="0"/>
              <a:t>Readers expect them at the start of the paragraph</a:t>
            </a:r>
          </a:p>
          <a:p>
            <a:r>
              <a:rPr lang="en-US" dirty="0" smtClean="0"/>
              <a:t>Signals the main idea of following section/paragraph</a:t>
            </a:r>
          </a:p>
          <a:p>
            <a:r>
              <a:rPr lang="en-US" dirty="0" smtClean="0"/>
              <a:t>Like thesis statements, you often need to go back to revise them after you have written a draft to ensure paragraph unity</a:t>
            </a:r>
          </a:p>
          <a:p>
            <a:r>
              <a:rPr lang="en-US" dirty="0" smtClean="0"/>
              <a:t>Using transitions, use topic sentences to link old information to new information: topic and stress positions (pg 478) (forecast new topic at end of paragraph)</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sentences and Transition phrases (A&amp;B 474-481)</a:t>
            </a:r>
            <a:endParaRPr lang="en-US" dirty="0"/>
          </a:p>
        </p:txBody>
      </p:sp>
      <p:sp>
        <p:nvSpPr>
          <p:cNvPr id="3" name="Content Placeholder 2"/>
          <p:cNvSpPr>
            <a:spLocks noGrp="1"/>
          </p:cNvSpPr>
          <p:nvPr>
            <p:ph sz="quarter" idx="1"/>
          </p:nvPr>
        </p:nvSpPr>
        <p:spPr/>
        <p:txBody>
          <a:bodyPr/>
          <a:lstStyle/>
          <a:p>
            <a:pPr>
              <a:buNone/>
            </a:pPr>
            <a:r>
              <a:rPr lang="en-US" dirty="0" smtClean="0"/>
              <a:t>		“In addition to providing a clear topic for a paragraph, topic sentences can also help to create smooth transitions between paragraphs.”</a:t>
            </a:r>
          </a:p>
          <a:p>
            <a:pPr>
              <a:buNone/>
            </a:pPr>
            <a:endParaRPr lang="en-US" dirty="0" smtClean="0"/>
          </a:p>
          <a:p>
            <a:r>
              <a:rPr lang="en-US" dirty="0" smtClean="0"/>
              <a:t>This topic sentence states paragraph will discuss transitions </a:t>
            </a:r>
          </a:p>
          <a:p>
            <a:r>
              <a:rPr lang="en-US" dirty="0" smtClean="0"/>
              <a:t>Links old information (topic sentences from previous slides) to new information (transitions)</a:t>
            </a:r>
          </a:p>
          <a:p>
            <a:r>
              <a:rPr lang="en-US" dirty="0" smtClean="0"/>
              <a:t>Clear transition words or phrases signal change in topic to savvy reader and the relationship between topics (chart pg 475) </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Transitions between Large Sections</a:t>
            </a:r>
            <a:endParaRPr lang="en-US" dirty="0"/>
          </a:p>
        </p:txBody>
      </p:sp>
      <p:sp>
        <p:nvSpPr>
          <p:cNvPr id="3" name="Content Placeholder 2"/>
          <p:cNvSpPr>
            <a:spLocks noGrp="1"/>
          </p:cNvSpPr>
          <p:nvPr>
            <p:ph sz="quarter" idx="1"/>
          </p:nvPr>
        </p:nvSpPr>
        <p:spPr/>
        <p:txBody>
          <a:bodyPr/>
          <a:lstStyle/>
          <a:p>
            <a:r>
              <a:rPr lang="en-US" dirty="0" smtClean="0"/>
              <a:t>Topic/transition sentences work between paragraphs, but larger sections need larger transitions.</a:t>
            </a:r>
          </a:p>
          <a:p>
            <a:r>
              <a:rPr lang="en-US" dirty="0" smtClean="0"/>
              <a:t>Major themes of your papers with synthesis questions</a:t>
            </a:r>
          </a:p>
          <a:p>
            <a:r>
              <a:rPr lang="en-US" dirty="0" smtClean="0"/>
              <a:t>Headings (pg 477)</a:t>
            </a:r>
          </a:p>
          <a:p>
            <a:r>
              <a:rPr lang="en-US" dirty="0" smtClean="0"/>
              <a:t>“Resting places” (pg 476)</a:t>
            </a:r>
          </a:p>
          <a:p>
            <a:r>
              <a:rPr lang="en-US" dirty="0" smtClean="0"/>
              <a:t>Avoid unclear/ambiguous use of “this” or risk confusing readers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Similar Structures </a:t>
            </a:r>
            <a:endParaRPr lang="en-US" dirty="0"/>
          </a:p>
        </p:txBody>
      </p:sp>
      <p:graphicFrame>
        <p:nvGraphicFramePr>
          <p:cNvPr id="4" name="Content Placeholder 3"/>
          <p:cNvGraphicFramePr>
            <a:graphicFrameLocks noGrp="1"/>
          </p:cNvGraphicFramePr>
          <p:nvPr>
            <p:ph sz="quarter" idx="1"/>
          </p:nvPr>
        </p:nvGraphicFramePr>
        <p:xfrm>
          <a:off x="457200" y="1600200"/>
          <a:ext cx="7722675" cy="4618220"/>
        </p:xfrm>
        <a:graphic>
          <a:graphicData uri="http://schemas.openxmlformats.org/drawingml/2006/table">
            <a:tbl>
              <a:tblPr firstRow="1" bandRow="1">
                <a:tableStyleId>{5C22544A-7EE6-4342-B048-85BDC9FD1C3A}</a:tableStyleId>
              </a:tblPr>
              <a:tblGrid>
                <a:gridCol w="2574225"/>
                <a:gridCol w="2574225"/>
                <a:gridCol w="2574225"/>
              </a:tblGrid>
              <a:tr h="583270">
                <a:tc>
                  <a:txBody>
                    <a:bodyPr/>
                    <a:lstStyle/>
                    <a:p>
                      <a:r>
                        <a:rPr kumimoji="0" lang="en-US" sz="1800" b="1" kern="1200" dirty="0" smtClean="0">
                          <a:solidFill>
                            <a:schemeClr val="lt1"/>
                          </a:solidFill>
                          <a:latin typeface="+mn-lt"/>
                          <a:ea typeface="+mn-ea"/>
                          <a:cs typeface="+mn-cs"/>
                        </a:rPr>
                        <a:t>Small	</a:t>
                      </a:r>
                    </a:p>
                  </a:txBody>
                  <a:tcPr/>
                </a:tc>
                <a:tc>
                  <a:txBody>
                    <a:bodyPr/>
                    <a:lstStyle/>
                    <a:p>
                      <a:r>
                        <a:rPr kumimoji="0" lang="en-US" sz="1800" b="1" kern="1200" dirty="0" smtClean="0">
                          <a:solidFill>
                            <a:schemeClr val="lt1"/>
                          </a:solidFill>
                          <a:latin typeface="+mn-lt"/>
                          <a:ea typeface="+mn-ea"/>
                          <a:cs typeface="+mn-cs"/>
                        </a:rPr>
                        <a:t>Medium</a:t>
                      </a:r>
                      <a:endParaRPr lang="en-US" dirty="0"/>
                    </a:p>
                  </a:txBody>
                  <a:tcPr/>
                </a:tc>
                <a:tc>
                  <a:txBody>
                    <a:bodyPr/>
                    <a:lstStyle/>
                    <a:p>
                      <a:r>
                        <a:rPr kumimoji="0" lang="en-US" sz="1800" b="1" kern="1200" dirty="0" smtClean="0">
                          <a:solidFill>
                            <a:schemeClr val="lt1"/>
                          </a:solidFill>
                          <a:latin typeface="+mn-lt"/>
                          <a:ea typeface="+mn-ea"/>
                          <a:cs typeface="+mn-cs"/>
                        </a:rPr>
                        <a:t>Large</a:t>
                      </a:r>
                      <a:endParaRPr lang="en-US" dirty="0"/>
                    </a:p>
                  </a:txBody>
                  <a:tcPr/>
                </a:tc>
              </a:tr>
              <a:tr h="583270">
                <a:tc>
                  <a:txBody>
                    <a:bodyPr/>
                    <a:lstStyle/>
                    <a:p>
                      <a:r>
                        <a:rPr kumimoji="0" lang="en-US" sz="1800" b="1" kern="1200" dirty="0" smtClean="0">
                          <a:solidFill>
                            <a:schemeClr val="tx1"/>
                          </a:solidFill>
                          <a:latin typeface="+mn-lt"/>
                          <a:ea typeface="+mn-ea"/>
                          <a:cs typeface="+mn-cs"/>
                        </a:rPr>
                        <a:t>Topic sentence	 </a:t>
                      </a:r>
                      <a:endParaRPr lang="en-US" dirty="0">
                        <a:solidFill>
                          <a:schemeClr val="tx1"/>
                        </a:solidFill>
                      </a:endParaRPr>
                    </a:p>
                  </a:txBody>
                  <a:tcPr/>
                </a:tc>
                <a:tc>
                  <a:txBody>
                    <a:bodyPr/>
                    <a:lstStyle/>
                    <a:p>
                      <a:r>
                        <a:rPr kumimoji="0" lang="en-US" sz="1800" b="1" kern="1200" dirty="0" smtClean="0">
                          <a:solidFill>
                            <a:schemeClr val="tx1"/>
                          </a:solidFill>
                          <a:latin typeface="+mn-lt"/>
                          <a:ea typeface="+mn-ea"/>
                          <a:cs typeface="+mn-cs"/>
                        </a:rPr>
                        <a:t>Synthesis answer</a:t>
                      </a:r>
                      <a:endParaRPr lang="en-US" dirty="0">
                        <a:solidFill>
                          <a:schemeClr val="tx1"/>
                        </a:solidFill>
                      </a:endParaRPr>
                    </a:p>
                  </a:txBody>
                  <a:tcPr/>
                </a:tc>
                <a:tc>
                  <a:txBody>
                    <a:bodyPr/>
                    <a:lstStyle/>
                    <a:p>
                      <a:r>
                        <a:rPr kumimoji="0" lang="en-US" sz="1800" b="1" kern="1200" dirty="0" smtClean="0">
                          <a:solidFill>
                            <a:schemeClr val="tx1"/>
                          </a:solidFill>
                          <a:latin typeface="+mn-lt"/>
                          <a:ea typeface="+mn-ea"/>
                          <a:cs typeface="+mn-cs"/>
                        </a:rPr>
                        <a:t>Thesis statement</a:t>
                      </a:r>
                      <a:endParaRPr lang="en-US" dirty="0">
                        <a:solidFill>
                          <a:schemeClr val="tx1"/>
                        </a:solidFill>
                      </a:endParaRPr>
                    </a:p>
                  </a:txBody>
                  <a:tcPr/>
                </a:tc>
              </a:tr>
              <a:tr h="1006740">
                <a:tc>
                  <a:txBody>
                    <a:bodyPr/>
                    <a:lstStyle/>
                    <a:p>
                      <a:r>
                        <a:rPr kumimoji="0" lang="en-US" sz="1800" b="1" kern="1200" dirty="0" smtClean="0">
                          <a:solidFill>
                            <a:schemeClr val="tx1"/>
                          </a:solidFill>
                          <a:latin typeface="+mn-lt"/>
                          <a:ea typeface="+mn-ea"/>
                          <a:cs typeface="+mn-cs"/>
                        </a:rPr>
                        <a:t>Intro of quotes	</a:t>
                      </a:r>
                      <a:endParaRPr lang="en-US" dirty="0">
                        <a:solidFill>
                          <a:schemeClr val="tx1"/>
                        </a:solidFill>
                      </a:endParaRPr>
                    </a:p>
                  </a:txBody>
                  <a:tcPr/>
                </a:tc>
                <a:tc>
                  <a:txBody>
                    <a:bodyPr/>
                    <a:lstStyle/>
                    <a:p>
                      <a:r>
                        <a:rPr kumimoji="0" lang="en-US" sz="1800" b="1" kern="1200" dirty="0" smtClean="0">
                          <a:solidFill>
                            <a:schemeClr val="tx1"/>
                          </a:solidFill>
                          <a:latin typeface="+mn-lt"/>
                          <a:ea typeface="+mn-ea"/>
                          <a:cs typeface="+mn-cs"/>
                        </a:rPr>
                        <a:t>Intro to sub-topics</a:t>
                      </a:r>
                      <a:endParaRPr lang="en-US" dirty="0">
                        <a:solidFill>
                          <a:schemeClr val="tx1"/>
                        </a:solidFill>
                      </a:endParaRPr>
                    </a:p>
                  </a:txBody>
                  <a:tcPr/>
                </a:tc>
                <a:tc>
                  <a:txBody>
                    <a:bodyPr/>
                    <a:lstStyle/>
                    <a:p>
                      <a:r>
                        <a:rPr kumimoji="0" lang="en-US" sz="1800" b="1" kern="1200" dirty="0" smtClean="0">
                          <a:solidFill>
                            <a:schemeClr val="tx1"/>
                          </a:solidFill>
                          <a:latin typeface="+mn-lt"/>
                          <a:ea typeface="+mn-ea"/>
                          <a:cs typeface="+mn-cs"/>
                        </a:rPr>
                        <a:t>Introduction paragraph</a:t>
                      </a:r>
                    </a:p>
                  </a:txBody>
                  <a:tcPr/>
                </a:tc>
              </a:tr>
              <a:tr h="1006740">
                <a:tc>
                  <a:txBody>
                    <a:bodyPr/>
                    <a:lstStyle/>
                    <a:p>
                      <a:r>
                        <a:rPr kumimoji="0" lang="en-US" sz="1800" b="1" kern="1200" dirty="0" smtClean="0">
                          <a:solidFill>
                            <a:schemeClr val="tx1"/>
                          </a:solidFill>
                          <a:latin typeface="+mn-lt"/>
                          <a:ea typeface="+mn-ea"/>
                          <a:cs typeface="+mn-cs"/>
                        </a:rPr>
                        <a:t>Support/quote	</a:t>
                      </a:r>
                      <a:endParaRPr lang="en-US" dirty="0">
                        <a:solidFill>
                          <a:schemeClr val="tx1"/>
                        </a:solidFill>
                      </a:endParaRPr>
                    </a:p>
                  </a:txBody>
                  <a:tcPr/>
                </a:tc>
                <a:tc>
                  <a:txBody>
                    <a:bodyPr/>
                    <a:lstStyle/>
                    <a:p>
                      <a:r>
                        <a:rPr kumimoji="0" lang="en-US" sz="1800" b="1" kern="1200" dirty="0" smtClean="0">
                          <a:solidFill>
                            <a:schemeClr val="tx1"/>
                          </a:solidFill>
                          <a:latin typeface="+mn-lt"/>
                          <a:ea typeface="+mn-ea"/>
                          <a:cs typeface="+mn-cs"/>
                        </a:rPr>
                        <a:t>Paragraphs of support</a:t>
                      </a:r>
                      <a:endParaRPr lang="en-US" dirty="0">
                        <a:solidFill>
                          <a:schemeClr val="tx1"/>
                        </a:solidFill>
                      </a:endParaRPr>
                    </a:p>
                  </a:txBody>
                  <a:tcPr/>
                </a:tc>
                <a:tc>
                  <a:txBody>
                    <a:bodyPr/>
                    <a:lstStyle/>
                    <a:p>
                      <a:r>
                        <a:rPr kumimoji="0" lang="en-US" sz="1800" b="1" kern="1200" dirty="0" smtClean="0">
                          <a:solidFill>
                            <a:schemeClr val="tx1"/>
                          </a:solidFill>
                          <a:latin typeface="+mn-lt"/>
                          <a:ea typeface="+mn-ea"/>
                          <a:cs typeface="+mn-cs"/>
                        </a:rPr>
                        <a:t>Sub-sections</a:t>
                      </a:r>
                    </a:p>
                    <a:p>
                      <a:endParaRPr lang="en-US" dirty="0">
                        <a:solidFill>
                          <a:schemeClr val="tx1"/>
                        </a:solidFill>
                      </a:endParaRPr>
                    </a:p>
                  </a:txBody>
                  <a:tcPr/>
                </a:tc>
              </a:tr>
              <a:tr h="1438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b="1" kern="1200" dirty="0" smtClean="0">
                          <a:solidFill>
                            <a:schemeClr val="tx1"/>
                          </a:solidFill>
                          <a:latin typeface="+mn-lt"/>
                          <a:ea typeface="+mn-ea"/>
                          <a:cs typeface="+mn-cs"/>
                        </a:rPr>
                        <a:t>Your interpretation/bread		</a:t>
                      </a:r>
                      <a:endParaRPr lang="en-US" dirty="0" smtClean="0">
                        <a:solidFill>
                          <a:schemeClr val="tx1"/>
                        </a:solidFill>
                      </a:endParaRPr>
                    </a:p>
                  </a:txBody>
                  <a:tcPr/>
                </a:tc>
                <a:tc>
                  <a:txBody>
                    <a:bodyPr/>
                    <a:lstStyle/>
                    <a:p>
                      <a:r>
                        <a:rPr kumimoji="0" lang="en-US" sz="1800" b="1" kern="1200" dirty="0" smtClean="0">
                          <a:solidFill>
                            <a:schemeClr val="tx1"/>
                          </a:solidFill>
                          <a:latin typeface="+mn-lt"/>
                          <a:ea typeface="+mn-ea"/>
                          <a:cs typeface="+mn-cs"/>
                        </a:rPr>
                        <a:t>Paragraph summarizing findings</a:t>
                      </a:r>
                      <a:endParaRPr lang="en-US" dirty="0">
                        <a:solidFill>
                          <a:schemeClr val="tx1"/>
                        </a:solidFill>
                      </a:endParaRPr>
                    </a:p>
                  </a:txBody>
                  <a:tcPr/>
                </a:tc>
                <a:tc>
                  <a:txBody>
                    <a:bodyPr/>
                    <a:lstStyle/>
                    <a:p>
                      <a:r>
                        <a:rPr kumimoji="0" lang="en-US" sz="1800" b="1" kern="1200" dirty="0" smtClean="0">
                          <a:solidFill>
                            <a:schemeClr val="tx1"/>
                          </a:solidFill>
                          <a:latin typeface="+mn-lt"/>
                          <a:ea typeface="+mn-ea"/>
                          <a:cs typeface="+mn-cs"/>
                        </a:rPr>
                        <a:t>Conclusions</a:t>
                      </a:r>
                      <a:endParaRPr lang="en-US" dirty="0">
                        <a:solidFill>
                          <a:schemeClr val="tx1"/>
                        </a:solidFill>
                      </a:endParaRPr>
                    </a:p>
                  </a:txBody>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30908"/>
          </a:xfrm>
        </p:spPr>
        <p:txBody>
          <a:bodyPr>
            <a:normAutofit fontScale="90000"/>
          </a:bodyPr>
          <a:lstStyle/>
          <a:p>
            <a:r>
              <a:rPr lang="en-US" dirty="0" smtClean="0"/>
              <a:t>Possible Paragraph Construction</a:t>
            </a:r>
            <a:br>
              <a:rPr lang="en-US" dirty="0" smtClean="0"/>
            </a:br>
            <a:endParaRPr lang="en-US" dirty="0"/>
          </a:p>
        </p:txBody>
      </p:sp>
      <p:sp>
        <p:nvSpPr>
          <p:cNvPr id="3" name="Content Placeholder 2"/>
          <p:cNvSpPr>
            <a:spLocks noGrp="1"/>
          </p:cNvSpPr>
          <p:nvPr>
            <p:ph sz="quarter" idx="1"/>
          </p:nvPr>
        </p:nvSpPr>
        <p:spPr>
          <a:xfrm>
            <a:off x="457200" y="793852"/>
            <a:ext cx="7467600" cy="6064148"/>
          </a:xfrm>
        </p:spPr>
        <p:txBody>
          <a:bodyPr>
            <a:normAutofit lnSpcReduction="10000"/>
          </a:bodyPr>
          <a:lstStyle/>
          <a:p>
            <a:pPr>
              <a:buNone/>
            </a:pPr>
            <a:r>
              <a:rPr lang="en-US" dirty="0" smtClean="0"/>
              <a:t>		Transition/topic sentence. Main point of paragraph.</a:t>
            </a:r>
            <a:r>
              <a:rPr lang="en-US" i="1" dirty="0" smtClean="0"/>
              <a:t> </a:t>
            </a:r>
            <a:r>
              <a:rPr lang="en-US" dirty="0" smtClean="0">
                <a:solidFill>
                  <a:schemeClr val="accent4">
                    <a:lumMod val="50000"/>
                  </a:schemeClr>
                </a:solidFill>
              </a:rPr>
              <a:t>Point quote will support </a:t>
            </a:r>
            <a:r>
              <a:rPr lang="en-US" i="1" dirty="0" smtClean="0">
                <a:solidFill>
                  <a:srgbClr val="8A7007"/>
                </a:solidFill>
              </a:rPr>
              <a:t>[bread] </a:t>
            </a:r>
            <a:r>
              <a:rPr lang="en-US" dirty="0" smtClean="0">
                <a:solidFill>
                  <a:schemeClr val="accent3"/>
                </a:solidFill>
              </a:rPr>
              <a:t>Linking sentence  </a:t>
            </a:r>
            <a:r>
              <a:rPr lang="en-US" i="1" dirty="0" smtClean="0">
                <a:solidFill>
                  <a:schemeClr val="accent3"/>
                </a:solidFill>
              </a:rPr>
              <a:t>[condiment]</a:t>
            </a:r>
            <a:r>
              <a:rPr lang="en-US" i="1" dirty="0" smtClean="0"/>
              <a:t> </a:t>
            </a:r>
            <a:r>
              <a:rPr lang="en-US" dirty="0" smtClean="0">
                <a:solidFill>
                  <a:srgbClr val="008000"/>
                </a:solidFill>
              </a:rPr>
              <a:t>Introduction of the quotation, additional information, [</a:t>
            </a:r>
            <a:r>
              <a:rPr lang="en-US" i="1" dirty="0" smtClean="0">
                <a:solidFill>
                  <a:srgbClr val="008000"/>
                </a:solidFill>
              </a:rPr>
              <a:t>lettuce/tomato/pickles</a:t>
            </a:r>
            <a:r>
              <a:rPr lang="en-US" dirty="0" smtClean="0">
                <a:solidFill>
                  <a:srgbClr val="008000"/>
                </a:solidFill>
              </a:rPr>
              <a:t>] </a:t>
            </a:r>
            <a:r>
              <a:rPr lang="en-US" dirty="0" smtClean="0">
                <a:solidFill>
                  <a:schemeClr val="accent1">
                    <a:lumMod val="75000"/>
                  </a:schemeClr>
                </a:solidFill>
              </a:rPr>
              <a:t>“Quote” </a:t>
            </a:r>
            <a:r>
              <a:rPr lang="en-US" i="1" dirty="0" smtClean="0">
                <a:solidFill>
                  <a:schemeClr val="accent1">
                    <a:lumMod val="75000"/>
                  </a:schemeClr>
                </a:solidFill>
              </a:rPr>
              <a:t>[meat] </a:t>
            </a:r>
            <a:r>
              <a:rPr lang="en-US" dirty="0" smtClean="0">
                <a:solidFill>
                  <a:schemeClr val="accent1">
                    <a:lumMod val="75000"/>
                  </a:schemeClr>
                </a:solidFill>
              </a:rPr>
              <a:t>(2)</a:t>
            </a:r>
            <a:r>
              <a:rPr lang="en-US" i="1" dirty="0" smtClean="0">
                <a:solidFill>
                  <a:schemeClr val="accent1">
                    <a:lumMod val="75000"/>
                  </a:schemeClr>
                </a:solidFill>
              </a:rPr>
              <a:t> [cheese].</a:t>
            </a:r>
            <a:r>
              <a:rPr lang="en-US" dirty="0" smtClean="0">
                <a:solidFill>
                  <a:schemeClr val="accent3"/>
                </a:solidFill>
              </a:rPr>
              <a:t> Linking sentence, new quote same author  </a:t>
            </a:r>
            <a:r>
              <a:rPr lang="en-US" i="1" dirty="0" smtClean="0">
                <a:solidFill>
                  <a:schemeClr val="accent3"/>
                </a:solidFill>
              </a:rPr>
              <a:t>[condiment] </a:t>
            </a:r>
            <a:r>
              <a:rPr lang="en-US" dirty="0" smtClean="0">
                <a:solidFill>
                  <a:schemeClr val="accent1">
                    <a:lumMod val="75000"/>
                  </a:schemeClr>
                </a:solidFill>
              </a:rPr>
              <a:t>“Quote” </a:t>
            </a:r>
            <a:r>
              <a:rPr lang="en-US" i="1" dirty="0" smtClean="0">
                <a:solidFill>
                  <a:schemeClr val="accent1">
                    <a:lumMod val="75000"/>
                  </a:schemeClr>
                </a:solidFill>
              </a:rPr>
              <a:t>[meat] </a:t>
            </a:r>
            <a:r>
              <a:rPr lang="en-US" dirty="0" smtClean="0">
                <a:solidFill>
                  <a:schemeClr val="accent1">
                    <a:lumMod val="75000"/>
                  </a:schemeClr>
                </a:solidFill>
              </a:rPr>
              <a:t>(70)</a:t>
            </a:r>
            <a:r>
              <a:rPr lang="en-US" i="1" dirty="0" smtClean="0">
                <a:solidFill>
                  <a:schemeClr val="accent1">
                    <a:lumMod val="75000"/>
                  </a:schemeClr>
                </a:solidFill>
              </a:rPr>
              <a:t> [cheese].</a:t>
            </a:r>
            <a:r>
              <a:rPr lang="en-US" dirty="0" smtClean="0">
                <a:solidFill>
                  <a:schemeClr val="accent3"/>
                </a:solidFill>
              </a:rPr>
              <a:t> </a:t>
            </a:r>
            <a:r>
              <a:rPr lang="en-US" i="1" dirty="0" smtClean="0"/>
              <a:t> </a:t>
            </a:r>
            <a:r>
              <a:rPr lang="en-US" i="1" dirty="0" smtClean="0">
                <a:solidFill>
                  <a:schemeClr val="accent1">
                    <a:lumMod val="75000"/>
                  </a:schemeClr>
                </a:solidFill>
              </a:rPr>
              <a:t> </a:t>
            </a:r>
            <a:r>
              <a:rPr lang="en-US" dirty="0" smtClean="0">
                <a:solidFill>
                  <a:srgbClr val="8A7007"/>
                </a:solidFill>
              </a:rPr>
              <a:t>Clear, explicit connection between quotes and main point of section. [bread] Transition to second phase of point [bread] </a:t>
            </a:r>
            <a:r>
              <a:rPr lang="en-US" dirty="0" smtClean="0">
                <a:solidFill>
                  <a:schemeClr val="accent3"/>
                </a:solidFill>
              </a:rPr>
              <a:t>Linking sentence  </a:t>
            </a:r>
            <a:r>
              <a:rPr lang="en-US" i="1" dirty="0" smtClean="0">
                <a:solidFill>
                  <a:schemeClr val="accent3"/>
                </a:solidFill>
              </a:rPr>
              <a:t>[condiment]</a:t>
            </a:r>
            <a:r>
              <a:rPr lang="en-US" i="1" dirty="0" smtClean="0"/>
              <a:t> </a:t>
            </a:r>
            <a:r>
              <a:rPr lang="en-US" dirty="0" smtClean="0">
                <a:solidFill>
                  <a:srgbClr val="008000"/>
                </a:solidFill>
              </a:rPr>
              <a:t>Introduction of the quotation, additional information, [</a:t>
            </a:r>
            <a:r>
              <a:rPr lang="en-US" i="1" dirty="0" smtClean="0">
                <a:solidFill>
                  <a:srgbClr val="008000"/>
                </a:solidFill>
              </a:rPr>
              <a:t>lettuce/tomato/pickles</a:t>
            </a:r>
            <a:r>
              <a:rPr lang="en-US" dirty="0" smtClean="0">
                <a:solidFill>
                  <a:srgbClr val="008000"/>
                </a:solidFill>
              </a:rPr>
              <a:t>] </a:t>
            </a:r>
            <a:r>
              <a:rPr lang="en-US" dirty="0" smtClean="0">
                <a:solidFill>
                  <a:schemeClr val="accent1">
                    <a:lumMod val="75000"/>
                  </a:schemeClr>
                </a:solidFill>
              </a:rPr>
              <a:t>“Quote” </a:t>
            </a:r>
            <a:r>
              <a:rPr lang="en-US" i="1" dirty="0" smtClean="0">
                <a:solidFill>
                  <a:schemeClr val="accent1">
                    <a:lumMod val="75000"/>
                  </a:schemeClr>
                </a:solidFill>
              </a:rPr>
              <a:t>[meat] </a:t>
            </a:r>
            <a:r>
              <a:rPr lang="en-US" dirty="0" smtClean="0">
                <a:solidFill>
                  <a:schemeClr val="accent1">
                    <a:lumMod val="75000"/>
                  </a:schemeClr>
                </a:solidFill>
              </a:rPr>
              <a:t>(498)</a:t>
            </a:r>
            <a:r>
              <a:rPr lang="en-US" i="1" dirty="0" smtClean="0">
                <a:solidFill>
                  <a:schemeClr val="accent1">
                    <a:lumMod val="75000"/>
                  </a:schemeClr>
                </a:solidFill>
              </a:rPr>
              <a:t> [cheese].</a:t>
            </a:r>
            <a:r>
              <a:rPr lang="en-US" dirty="0" smtClean="0">
                <a:solidFill>
                  <a:srgbClr val="8A7007"/>
                </a:solidFill>
              </a:rPr>
              <a:t> Clear, explicit connection between quote and main point of section. [bread]. Forecast new topic</a:t>
            </a:r>
          </a:p>
          <a:p>
            <a:pPr>
              <a:buNone/>
            </a:pPr>
            <a:r>
              <a:rPr lang="en-US" dirty="0" smtClean="0">
                <a:solidFill>
                  <a:srgbClr val="8A7007"/>
                </a:solidFill>
              </a:rPr>
              <a:t>		</a:t>
            </a:r>
            <a:r>
              <a:rPr lang="en-US" dirty="0" smtClean="0"/>
              <a:t>Transition/topic sentence. Main point of paragraph.</a:t>
            </a:r>
            <a:r>
              <a:rPr lang="en-US" i="1" dirty="0" smtClean="0"/>
              <a:t>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19114"/>
          </a:xfrm>
        </p:spPr>
        <p:txBody>
          <a:bodyPr>
            <a:normAutofit fontScale="90000"/>
          </a:bodyPr>
          <a:lstStyle/>
          <a:p>
            <a:r>
              <a:rPr lang="en-US" dirty="0" smtClean="0"/>
              <a:t>Possible Section outline</a:t>
            </a:r>
            <a:br>
              <a:rPr lang="en-US" dirty="0" smtClean="0"/>
            </a:br>
            <a:endParaRPr lang="en-US" dirty="0"/>
          </a:p>
        </p:txBody>
      </p:sp>
      <p:sp>
        <p:nvSpPr>
          <p:cNvPr id="3" name="Content Placeholder 2"/>
          <p:cNvSpPr>
            <a:spLocks noGrp="1"/>
          </p:cNvSpPr>
          <p:nvPr>
            <p:ph sz="quarter" idx="1"/>
          </p:nvPr>
        </p:nvSpPr>
        <p:spPr>
          <a:xfrm>
            <a:off x="457200" y="1093752"/>
            <a:ext cx="7467600" cy="5764248"/>
          </a:xfrm>
        </p:spPr>
        <p:txBody>
          <a:bodyPr>
            <a:normAutofit/>
          </a:bodyPr>
          <a:lstStyle/>
          <a:p>
            <a:pPr>
              <a:buNone/>
            </a:pPr>
            <a:r>
              <a:rPr lang="en-US" dirty="0" smtClean="0"/>
              <a:t>Heading- 2</a:t>
            </a:r>
            <a:r>
              <a:rPr lang="en-US" baseline="30000" dirty="0" smtClean="0"/>
              <a:t>nd</a:t>
            </a:r>
            <a:r>
              <a:rPr lang="en-US" dirty="0" smtClean="0"/>
              <a:t> </a:t>
            </a:r>
            <a:r>
              <a:rPr lang="en-US" dirty="0" smtClean="0"/>
              <a:t>section (</a:t>
            </a:r>
            <a:r>
              <a:rPr lang="en-US" smtClean="0"/>
              <a:t>3 pages)</a:t>
            </a:r>
          </a:p>
          <a:p>
            <a:r>
              <a:rPr lang="en-US" dirty="0" smtClean="0"/>
              <a:t>Resting place transition: last section said this, thesis indicated 3 supporting arguments, this is the second.  Synthesis statement</a:t>
            </a:r>
          </a:p>
          <a:p>
            <a:r>
              <a:rPr lang="en-US" dirty="0" smtClean="0"/>
              <a:t>Introduction paragraph – background readers might need to know about new topic</a:t>
            </a:r>
          </a:p>
          <a:p>
            <a:r>
              <a:rPr lang="en-US" dirty="0" smtClean="0"/>
              <a:t>Support paragraph 1- 2 quote sandwiches </a:t>
            </a:r>
          </a:p>
          <a:p>
            <a:r>
              <a:rPr lang="en-US" dirty="0" smtClean="0"/>
              <a:t>Support paragraph 2- 3 quote sandwiches</a:t>
            </a:r>
          </a:p>
          <a:p>
            <a:r>
              <a:rPr lang="en-US" dirty="0" smtClean="0"/>
              <a:t>Support paragraph 3- 2 quote sandwiches</a:t>
            </a:r>
            <a:endParaRPr lang="en-US" dirty="0" smtClean="0"/>
          </a:p>
          <a:p>
            <a:r>
              <a:rPr lang="en-US" dirty="0" smtClean="0"/>
              <a:t>Counter argument- 3 </a:t>
            </a:r>
            <a:r>
              <a:rPr lang="en-US" dirty="0" smtClean="0"/>
              <a:t>quote sandwiches</a:t>
            </a:r>
          </a:p>
          <a:p>
            <a:r>
              <a:rPr lang="en-US" dirty="0" smtClean="0"/>
              <a:t>Summary paragraph- main points of argument and how evidence in section supports thesis</a:t>
            </a:r>
          </a:p>
          <a:p>
            <a:pPr>
              <a:buNone/>
            </a:pPr>
            <a:r>
              <a:rPr lang="en-US" dirty="0" smtClean="0"/>
              <a:t>Heading-3</a:t>
            </a:r>
            <a:r>
              <a:rPr lang="en-US" baseline="30000" dirty="0" smtClean="0"/>
              <a:t>rd</a:t>
            </a:r>
            <a:r>
              <a:rPr lang="en-US" dirty="0" smtClean="0"/>
              <a:t> section</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Oriel.thmx</Template>
  <TotalTime>175</TotalTime>
  <Words>1314</Words>
  <Application>Microsoft Macintosh PowerPoint</Application>
  <PresentationFormat>On-screen Show (4:3)</PresentationFormat>
  <Paragraphs>107</Paragraphs>
  <Slides>17</Slides>
  <Notes>0</Notes>
  <HiddenSlides>0</HiddenSlides>
  <MMClips>0</MMClips>
  <ScaleCrop>false</ScaleCrop>
  <HeadingPairs>
    <vt:vector size="4" baseType="variant">
      <vt:variant>
        <vt:lpstr>Design Template</vt:lpstr>
      </vt:variant>
      <vt:variant>
        <vt:i4>1</vt:i4>
      </vt:variant>
      <vt:variant>
        <vt:lpstr>Slide Titles</vt:lpstr>
      </vt:variant>
      <vt:variant>
        <vt:i4>17</vt:i4>
      </vt:variant>
    </vt:vector>
  </HeadingPairs>
  <TitlesOfParts>
    <vt:vector size="18" baseType="lpstr">
      <vt:lpstr>Oriel</vt:lpstr>
      <vt:lpstr>The Quotation Sandwich </vt:lpstr>
      <vt:lpstr>Topic Sentence:  “The Bread” </vt:lpstr>
      <vt:lpstr>Optional linking sentence:  “The Condiment”</vt:lpstr>
      <vt:lpstr>Introduction of the Quotation:  “The Lettuce and tomato” </vt:lpstr>
      <vt:lpstr>Introduction of the Quotation:  “The Lettuce and tomato” </vt:lpstr>
      <vt:lpstr>Introduction of the Quotation:  “The Lettuce and tomato” </vt:lpstr>
      <vt:lpstr>Quotation: “The Meat” </vt:lpstr>
      <vt:lpstr>Citation: “Cheese” </vt:lpstr>
      <vt:lpstr>Point: “The Bread” </vt:lpstr>
      <vt:lpstr>Example:</vt:lpstr>
      <vt:lpstr>Adding a Quote Sandwich to a Paragraph</vt:lpstr>
      <vt:lpstr>Topic Sentences  (Page 470-480 A&amp;B)</vt:lpstr>
      <vt:lpstr>Topic sentences and Transition phrases (A&amp;B 474-481)</vt:lpstr>
      <vt:lpstr>Transitions between Large Sections</vt:lpstr>
      <vt:lpstr>Similar Structures </vt:lpstr>
      <vt:lpstr>Possible Paragraph Construction </vt:lpstr>
      <vt:lpstr>Possible Section outline </vt:lpstr>
    </vt:vector>
  </TitlesOfParts>
  <Company>University of Florida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Quotation Sandwich </dc:title>
  <dc:creator>Rebekah Fitzsimmons</dc:creator>
  <cp:lastModifiedBy>Rebekah Fitzsimmons</cp:lastModifiedBy>
  <cp:revision>17</cp:revision>
  <dcterms:created xsi:type="dcterms:W3CDTF">2014-04-02T13:31:09Z</dcterms:created>
  <dcterms:modified xsi:type="dcterms:W3CDTF">2014-04-02T14:04:52Z</dcterms:modified>
</cp:coreProperties>
</file>